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63" r:id="rId3"/>
    <p:sldId id="275" r:id="rId4"/>
    <p:sldId id="257" r:id="rId5"/>
    <p:sldId id="258" r:id="rId6"/>
    <p:sldId id="259" r:id="rId7"/>
    <p:sldId id="260" r:id="rId8"/>
    <p:sldId id="261" r:id="rId9"/>
    <p:sldId id="262" r:id="rId10"/>
    <p:sldId id="264" r:id="rId11"/>
    <p:sldId id="277" r:id="rId12"/>
    <p:sldId id="266" r:id="rId13"/>
    <p:sldId id="270" r:id="rId14"/>
    <p:sldId id="272" r:id="rId15"/>
    <p:sldId id="273" r:id="rId16"/>
    <p:sldId id="267" r:id="rId17"/>
    <p:sldId id="268" r:id="rId18"/>
    <p:sldId id="274" r:id="rId19"/>
    <p:sldId id="269" r:id="rId20"/>
    <p:sldId id="276" r:id="rId21"/>
    <p:sldId id="278" r:id="rId22"/>
    <p:sldId id="279" r:id="rId23"/>
    <p:sldId id="280"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1T11:48:57.009"/>
    </inkml:context>
    <inkml:brush xml:id="br0">
      <inkml:brushProperty name="width" value="0.035" units="cm"/>
      <inkml:brushProperty name="height" value="0.035" units="cm"/>
      <inkml:brushProperty name="color" value="#FFFFFF"/>
    </inkml:brush>
  </inkml:definitions>
  <inkml:trace contextRef="#ctx0" brushRef="#br0">1 9 24575,'63'1'0,"66"-2"0,-91-3 0,34-1 0,129 5 0,-193 2-1365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12/31/2024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8907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12/31/2024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98809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12/31/2024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846205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12/31/2024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91878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12/31/2024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1129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12/31/2024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74318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12/31/2024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490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12/31/2024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98955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12/31/2024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26412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12/31/2024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36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12/31/2024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64026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12/31/2024</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6221098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anialGilmour/car-loan-case-study" TargetMode="External"/><Relationship Id="rId2" Type="http://schemas.openxmlformats.org/officeDocument/2006/relationships/hyperlink" Target="https://www.youtube.com/watch?v=tRZGeaHPoaw"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 Id="rId9"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40.jp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6.jpg"/><Relationship Id="rId7"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jpg"/><Relationship Id="rId4" Type="http://schemas.openxmlformats.org/officeDocument/2006/relationships/image" Target="../media/image7.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hyperlink" Target="https://technofaq.org/posts/2018/06/should-i-buy-a-car-with-cash-or-a-loan/"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svgsilh.com/image/1778889.html" TargetMode="External"/><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FBAA32-A972-4299-98FA-631C80F4D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95715"/>
            <a:ext cx="6095999" cy="45622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36B5CB-EA20-5A98-6CC1-5C4757D4505E}"/>
              </a:ext>
            </a:extLst>
          </p:cNvPr>
          <p:cNvSpPr>
            <a:spLocks noGrp="1"/>
          </p:cNvSpPr>
          <p:nvPr>
            <p:ph type="ctrTitle"/>
          </p:nvPr>
        </p:nvSpPr>
        <p:spPr>
          <a:xfrm>
            <a:off x="484554" y="2687996"/>
            <a:ext cx="5073408" cy="3662545"/>
          </a:xfrm>
        </p:spPr>
        <p:txBody>
          <a:bodyPr anchor="ctr">
            <a:normAutofit/>
          </a:bodyPr>
          <a:lstStyle/>
          <a:p>
            <a:r>
              <a:rPr lang="en-MY" dirty="0"/>
              <a:t>Group 10 </a:t>
            </a:r>
          </a:p>
        </p:txBody>
      </p:sp>
      <p:sp>
        <p:nvSpPr>
          <p:cNvPr id="3" name="Subtitle 2">
            <a:extLst>
              <a:ext uri="{FF2B5EF4-FFF2-40B4-BE49-F238E27FC236}">
                <a16:creationId xmlns:a16="http://schemas.microsoft.com/office/drawing/2014/main" id="{F900745C-ACAC-7A63-3EF3-932C5AA8306A}"/>
              </a:ext>
            </a:extLst>
          </p:cNvPr>
          <p:cNvSpPr>
            <a:spLocks noGrp="1"/>
          </p:cNvSpPr>
          <p:nvPr>
            <p:ph type="subTitle" idx="1"/>
          </p:nvPr>
        </p:nvSpPr>
        <p:spPr>
          <a:xfrm>
            <a:off x="351182" y="331645"/>
            <a:ext cx="10677277" cy="1638260"/>
          </a:xfrm>
        </p:spPr>
        <p:txBody>
          <a:bodyPr anchor="ctr">
            <a:normAutofit/>
          </a:bodyPr>
          <a:lstStyle/>
          <a:p>
            <a:r>
              <a:rPr lang="en-MY" sz="3200" b="1" dirty="0"/>
              <a:t>Car Loan and its Financial Management</a:t>
            </a:r>
          </a:p>
        </p:txBody>
      </p:sp>
      <p:pic>
        <p:nvPicPr>
          <p:cNvPr id="4" name="Picture 3" descr="Top view of wood desk with the plant, white keyboard, coffee in a white mug, notebook, and pen">
            <a:extLst>
              <a:ext uri="{FF2B5EF4-FFF2-40B4-BE49-F238E27FC236}">
                <a16:creationId xmlns:a16="http://schemas.microsoft.com/office/drawing/2014/main" id="{5ADFF25E-17A3-95D6-FD48-87CF289AD0D6}"/>
              </a:ext>
            </a:extLst>
          </p:cNvPr>
          <p:cNvPicPr>
            <a:picLocks noChangeAspect="1"/>
          </p:cNvPicPr>
          <p:nvPr/>
        </p:nvPicPr>
        <p:blipFill>
          <a:blip r:embed="rId2"/>
          <a:srcRect l="4604" r="4870"/>
          <a:stretch/>
        </p:blipFill>
        <p:spPr>
          <a:xfrm>
            <a:off x="6095999" y="2295715"/>
            <a:ext cx="6096001" cy="4562286"/>
          </a:xfrm>
          <a:prstGeom prst="rect">
            <a:avLst/>
          </a:prstGeom>
        </p:spPr>
      </p:pic>
    </p:spTree>
    <p:extLst>
      <p:ext uri="{BB962C8B-B14F-4D97-AF65-F5344CB8AC3E}">
        <p14:creationId xmlns:p14="http://schemas.microsoft.com/office/powerpoint/2010/main" val="26488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623029-9CB5-F243-AF9B-7D1730F12E92}"/>
              </a:ext>
            </a:extLst>
          </p:cNvPr>
          <p:cNvSpPr txBox="1"/>
          <p:nvPr/>
        </p:nvSpPr>
        <p:spPr>
          <a:xfrm>
            <a:off x="484552" y="3054927"/>
            <a:ext cx="5022630" cy="3122036"/>
          </a:xfrm>
          <a:prstGeom prst="rect">
            <a:avLst/>
          </a:prstGeom>
        </p:spPr>
        <p:txBody>
          <a:bodyPr vert="horz" lIns="91440" tIns="45720" rIns="91440" bIns="45720" rtlCol="0">
            <a:normAutofit/>
          </a:bodyPr>
          <a:lstStyle/>
          <a:p>
            <a:pPr>
              <a:lnSpc>
                <a:spcPct val="120000"/>
              </a:lnSpc>
              <a:spcAft>
                <a:spcPts val="600"/>
              </a:spcAft>
            </a:pPr>
            <a:r>
              <a:rPr lang="en-US" dirty="0">
                <a:solidFill>
                  <a:schemeClr val="bg1"/>
                </a:solidFill>
              </a:rPr>
              <a:t>1. Creating a main repository.</a:t>
            </a:r>
          </a:p>
        </p:txBody>
      </p:sp>
      <p:pic>
        <p:nvPicPr>
          <p:cNvPr id="5" name="Content Placeholder 4" descr="A screenshot of a computer&#10;&#10;Description automatically generated">
            <a:extLst>
              <a:ext uri="{FF2B5EF4-FFF2-40B4-BE49-F238E27FC236}">
                <a16:creationId xmlns:a16="http://schemas.microsoft.com/office/drawing/2014/main" id="{05E481C7-5AE1-C705-E4E5-31E4D5F9BFC7}"/>
              </a:ext>
            </a:extLst>
          </p:cNvPr>
          <p:cNvPicPr>
            <a:picLocks noGrp="1" noChangeAspect="1"/>
          </p:cNvPicPr>
          <p:nvPr>
            <p:ph idx="1"/>
          </p:nvPr>
        </p:nvPicPr>
        <p:blipFill>
          <a:blip r:embed="rId2"/>
          <a:srcRect l="10774" r="39125"/>
          <a:stretch/>
        </p:blipFill>
        <p:spPr>
          <a:xfrm>
            <a:off x="6083644" y="10"/>
            <a:ext cx="6108356" cy="6857990"/>
          </a:xfrm>
          <a:prstGeom prst="rect">
            <a:avLst/>
          </a:prstGeom>
        </p:spPr>
      </p:pic>
    </p:spTree>
    <p:extLst>
      <p:ext uri="{BB962C8B-B14F-4D97-AF65-F5344CB8AC3E}">
        <p14:creationId xmlns:p14="http://schemas.microsoft.com/office/powerpoint/2010/main" val="2360951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A7CA8A6-5067-2E2D-84B5-2857C4DE50DF}"/>
              </a:ext>
            </a:extLst>
          </p:cNvPr>
          <p:cNvSpPr>
            <a:spLocks noGrp="1"/>
          </p:cNvSpPr>
          <p:nvPr>
            <p:ph idx="1"/>
          </p:nvPr>
        </p:nvSpPr>
        <p:spPr>
          <a:xfrm>
            <a:off x="484552" y="3054927"/>
            <a:ext cx="5022630" cy="3122036"/>
          </a:xfrm>
        </p:spPr>
        <p:txBody>
          <a:bodyPr vert="horz" lIns="91440" tIns="45720" rIns="91440" bIns="45720" rtlCol="0">
            <a:normAutofit/>
          </a:bodyPr>
          <a:lstStyle/>
          <a:p>
            <a:r>
              <a:rPr lang="en-US" dirty="0">
                <a:solidFill>
                  <a:schemeClr val="bg1"/>
                </a:solidFill>
              </a:rPr>
              <a:t>2. Set up team collaboration.</a:t>
            </a:r>
          </a:p>
        </p:txBody>
      </p:sp>
      <p:pic>
        <p:nvPicPr>
          <p:cNvPr id="3" name="Picture 2">
            <a:extLst>
              <a:ext uri="{FF2B5EF4-FFF2-40B4-BE49-F238E27FC236}">
                <a16:creationId xmlns:a16="http://schemas.microsoft.com/office/drawing/2014/main" id="{0188D896-B4C6-8137-B428-522084535240}"/>
              </a:ext>
            </a:extLst>
          </p:cNvPr>
          <p:cNvPicPr>
            <a:picLocks noChangeAspect="1"/>
          </p:cNvPicPr>
          <p:nvPr/>
        </p:nvPicPr>
        <p:blipFill rotWithShape="1">
          <a:blip r:embed="rId2"/>
          <a:srcRect l="-83" t="3" r="59112" b="-1"/>
          <a:stretch/>
        </p:blipFill>
        <p:spPr>
          <a:xfrm>
            <a:off x="6083644" y="10"/>
            <a:ext cx="6108356" cy="6857990"/>
          </a:xfrm>
          <a:prstGeom prst="rect">
            <a:avLst/>
          </a:prstGeom>
        </p:spPr>
      </p:pic>
    </p:spTree>
    <p:extLst>
      <p:ext uri="{BB962C8B-B14F-4D97-AF65-F5344CB8AC3E}">
        <p14:creationId xmlns:p14="http://schemas.microsoft.com/office/powerpoint/2010/main" val="1193506782"/>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A7CA8A6-5067-2E2D-84B5-2857C4DE50DF}"/>
              </a:ext>
            </a:extLst>
          </p:cNvPr>
          <p:cNvSpPr>
            <a:spLocks noGrp="1"/>
          </p:cNvSpPr>
          <p:nvPr>
            <p:ph idx="1"/>
          </p:nvPr>
        </p:nvSpPr>
        <p:spPr>
          <a:xfrm>
            <a:off x="484552" y="3054927"/>
            <a:ext cx="5022630" cy="3122036"/>
          </a:xfrm>
        </p:spPr>
        <p:txBody>
          <a:bodyPr vert="horz" lIns="91440" tIns="45720" rIns="91440" bIns="45720" rtlCol="0">
            <a:normAutofit/>
          </a:bodyPr>
          <a:lstStyle/>
          <a:p>
            <a:r>
              <a:rPr lang="en-US" dirty="0">
                <a:solidFill>
                  <a:schemeClr val="bg1"/>
                </a:solidFill>
              </a:rPr>
              <a:t>3. Creating an individual branch on GitHub. (Individual POV)</a:t>
            </a:r>
          </a:p>
        </p:txBody>
      </p:sp>
      <p:pic>
        <p:nvPicPr>
          <p:cNvPr id="10" name="Picture 9" descr="A screenshot of a computer&#10;&#10;Description automatically generated">
            <a:extLst>
              <a:ext uri="{FF2B5EF4-FFF2-40B4-BE49-F238E27FC236}">
                <a16:creationId xmlns:a16="http://schemas.microsoft.com/office/drawing/2014/main" id="{792235DC-A4B8-1F70-294B-C517CE3B4E6B}"/>
              </a:ext>
            </a:extLst>
          </p:cNvPr>
          <p:cNvPicPr>
            <a:picLocks noChangeAspect="1"/>
          </p:cNvPicPr>
          <p:nvPr/>
        </p:nvPicPr>
        <p:blipFill>
          <a:blip r:embed="rId2"/>
          <a:srcRect l="8888" r="41010"/>
          <a:stretch/>
        </p:blipFill>
        <p:spPr>
          <a:xfrm>
            <a:off x="6083644" y="10"/>
            <a:ext cx="6108356" cy="6857990"/>
          </a:xfrm>
          <a:prstGeom prst="rect">
            <a:avLst/>
          </a:prstGeom>
        </p:spPr>
      </p:pic>
    </p:spTree>
    <p:extLst>
      <p:ext uri="{BB962C8B-B14F-4D97-AF65-F5344CB8AC3E}">
        <p14:creationId xmlns:p14="http://schemas.microsoft.com/office/powerpoint/2010/main" val="3512796283"/>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A7CA8A6-5067-2E2D-84B5-2857C4DE50DF}"/>
              </a:ext>
            </a:extLst>
          </p:cNvPr>
          <p:cNvSpPr>
            <a:spLocks noGrp="1"/>
          </p:cNvSpPr>
          <p:nvPr>
            <p:ph idx="1"/>
          </p:nvPr>
        </p:nvSpPr>
        <p:spPr>
          <a:xfrm>
            <a:off x="484552" y="3054927"/>
            <a:ext cx="5022630" cy="3122036"/>
          </a:xfrm>
        </p:spPr>
        <p:txBody>
          <a:bodyPr vert="horz" lIns="91440" tIns="45720" rIns="91440" bIns="45720" rtlCol="0">
            <a:normAutofit/>
          </a:bodyPr>
          <a:lstStyle/>
          <a:p>
            <a:r>
              <a:rPr lang="en-US" dirty="0">
                <a:solidFill>
                  <a:schemeClr val="bg1"/>
                </a:solidFill>
              </a:rPr>
              <a:t>4. Configure user on Git.</a:t>
            </a:r>
          </a:p>
        </p:txBody>
      </p:sp>
      <p:pic>
        <p:nvPicPr>
          <p:cNvPr id="4" name="Picture 3" descr="A screenshot of a computer&#10;&#10;Description automatically generated">
            <a:extLst>
              <a:ext uri="{FF2B5EF4-FFF2-40B4-BE49-F238E27FC236}">
                <a16:creationId xmlns:a16="http://schemas.microsoft.com/office/drawing/2014/main" id="{9A93F45C-8098-D55C-BBD6-CCF7EA9BC8C8}"/>
              </a:ext>
            </a:extLst>
          </p:cNvPr>
          <p:cNvPicPr>
            <a:picLocks noChangeAspect="1"/>
          </p:cNvPicPr>
          <p:nvPr/>
        </p:nvPicPr>
        <p:blipFill>
          <a:blip r:embed="rId2">
            <a:extLst>
              <a:ext uri="{28A0092B-C50C-407E-A947-70E740481C1C}">
                <a14:useLocalDpi xmlns:a14="http://schemas.microsoft.com/office/drawing/2010/main" val="0"/>
              </a:ext>
            </a:extLst>
          </a:blip>
          <a:srcRect r="10483"/>
          <a:stretch/>
        </p:blipFill>
        <p:spPr>
          <a:xfrm>
            <a:off x="6083644" y="10"/>
            <a:ext cx="6108356" cy="6857990"/>
          </a:xfrm>
          <a:prstGeom prst="rect">
            <a:avLst/>
          </a:prstGeom>
        </p:spPr>
      </p:pic>
    </p:spTree>
    <p:extLst>
      <p:ext uri="{BB962C8B-B14F-4D97-AF65-F5344CB8AC3E}">
        <p14:creationId xmlns:p14="http://schemas.microsoft.com/office/powerpoint/2010/main" val="3193571751"/>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A7CA8A6-5067-2E2D-84B5-2857C4DE50DF}"/>
              </a:ext>
            </a:extLst>
          </p:cNvPr>
          <p:cNvSpPr>
            <a:spLocks noGrp="1"/>
          </p:cNvSpPr>
          <p:nvPr>
            <p:ph idx="1"/>
          </p:nvPr>
        </p:nvSpPr>
        <p:spPr>
          <a:xfrm>
            <a:off x="484552" y="3054927"/>
            <a:ext cx="5022630" cy="3122036"/>
          </a:xfrm>
        </p:spPr>
        <p:txBody>
          <a:bodyPr vert="horz" lIns="91440" tIns="45720" rIns="91440" bIns="45720" rtlCol="0">
            <a:normAutofit/>
          </a:bodyPr>
          <a:lstStyle/>
          <a:p>
            <a:r>
              <a:rPr lang="en-US" dirty="0">
                <a:solidFill>
                  <a:schemeClr val="bg1"/>
                </a:solidFill>
              </a:rPr>
              <a:t>5. Cloning Repository from GitHub to Git.</a:t>
            </a:r>
          </a:p>
        </p:txBody>
      </p:sp>
      <p:pic>
        <p:nvPicPr>
          <p:cNvPr id="3" name="Picture 2">
            <a:extLst>
              <a:ext uri="{FF2B5EF4-FFF2-40B4-BE49-F238E27FC236}">
                <a16:creationId xmlns:a16="http://schemas.microsoft.com/office/drawing/2014/main" id="{5349AC68-B720-8457-4DF2-AEB4DBA1D744}"/>
              </a:ext>
            </a:extLst>
          </p:cNvPr>
          <p:cNvPicPr>
            <a:picLocks noChangeAspect="1"/>
          </p:cNvPicPr>
          <p:nvPr/>
        </p:nvPicPr>
        <p:blipFill>
          <a:blip r:embed="rId2"/>
          <a:srcRect r="20728"/>
          <a:stretch/>
        </p:blipFill>
        <p:spPr>
          <a:xfrm>
            <a:off x="6083644" y="10"/>
            <a:ext cx="6108356" cy="6857990"/>
          </a:xfrm>
          <a:prstGeom prst="rect">
            <a:avLst/>
          </a:prstGeom>
        </p:spPr>
      </p:pic>
    </p:spTree>
    <p:extLst>
      <p:ext uri="{BB962C8B-B14F-4D97-AF65-F5344CB8AC3E}">
        <p14:creationId xmlns:p14="http://schemas.microsoft.com/office/powerpoint/2010/main" val="2059748678"/>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A7CA8A6-5067-2E2D-84B5-2857C4DE50DF}"/>
              </a:ext>
            </a:extLst>
          </p:cNvPr>
          <p:cNvSpPr>
            <a:spLocks noGrp="1"/>
          </p:cNvSpPr>
          <p:nvPr>
            <p:ph idx="1"/>
          </p:nvPr>
        </p:nvSpPr>
        <p:spPr>
          <a:xfrm>
            <a:off x="530507" y="1864302"/>
            <a:ext cx="5022630" cy="4022148"/>
          </a:xfrm>
        </p:spPr>
        <p:txBody>
          <a:bodyPr vert="horz" lIns="91440" tIns="45720" rIns="91440" bIns="45720" rtlCol="0">
            <a:normAutofit/>
          </a:bodyPr>
          <a:lstStyle/>
          <a:p>
            <a:r>
              <a:rPr lang="en-US" dirty="0">
                <a:solidFill>
                  <a:schemeClr val="bg1"/>
                </a:solidFill>
              </a:rPr>
              <a:t>6. Prompted git add, git commit, and git pushed.</a:t>
            </a:r>
          </a:p>
          <a:p>
            <a:endParaRPr lang="en-US" dirty="0">
              <a:solidFill>
                <a:schemeClr val="bg1"/>
              </a:solidFill>
            </a:endParaRPr>
          </a:p>
          <a:p>
            <a:r>
              <a:rPr lang="en-US" sz="1600" dirty="0">
                <a:solidFill>
                  <a:schemeClr val="bg1"/>
                </a:solidFill>
              </a:rPr>
              <a:t>git add: upload the docx document to staging area</a:t>
            </a:r>
          </a:p>
          <a:p>
            <a:r>
              <a:rPr lang="en-US" sz="1600" dirty="0">
                <a:solidFill>
                  <a:schemeClr val="bg1"/>
                </a:solidFill>
              </a:rPr>
              <a:t>git commit: submit it to the local branch</a:t>
            </a:r>
          </a:p>
          <a:p>
            <a:r>
              <a:rPr lang="en-US" sz="1600" dirty="0">
                <a:solidFill>
                  <a:schemeClr val="bg1"/>
                </a:solidFill>
              </a:rPr>
              <a:t>git push: send the local repository to remote branch</a:t>
            </a:r>
          </a:p>
        </p:txBody>
      </p:sp>
      <p:pic>
        <p:nvPicPr>
          <p:cNvPr id="4" name="Picture 3">
            <a:extLst>
              <a:ext uri="{FF2B5EF4-FFF2-40B4-BE49-F238E27FC236}">
                <a16:creationId xmlns:a16="http://schemas.microsoft.com/office/drawing/2014/main" id="{0076B670-3C4F-3224-C6B1-FF781FDAEAF6}"/>
              </a:ext>
            </a:extLst>
          </p:cNvPr>
          <p:cNvPicPr>
            <a:picLocks noChangeAspect="1"/>
          </p:cNvPicPr>
          <p:nvPr/>
        </p:nvPicPr>
        <p:blipFill>
          <a:blip r:embed="rId2"/>
          <a:srcRect r="39211" b="1"/>
          <a:stretch/>
        </p:blipFill>
        <p:spPr>
          <a:xfrm>
            <a:off x="6083644" y="10"/>
            <a:ext cx="6108356" cy="6857990"/>
          </a:xfrm>
          <a:prstGeom prst="rect">
            <a:avLst/>
          </a:prstGeom>
        </p:spPr>
      </p:pic>
    </p:spTree>
    <p:extLst>
      <p:ext uri="{BB962C8B-B14F-4D97-AF65-F5344CB8AC3E}">
        <p14:creationId xmlns:p14="http://schemas.microsoft.com/office/powerpoint/2010/main" val="3921365317"/>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A7CA8A6-5067-2E2D-84B5-2857C4DE50DF}"/>
              </a:ext>
            </a:extLst>
          </p:cNvPr>
          <p:cNvSpPr>
            <a:spLocks noGrp="1"/>
          </p:cNvSpPr>
          <p:nvPr>
            <p:ph idx="1"/>
          </p:nvPr>
        </p:nvSpPr>
        <p:spPr>
          <a:xfrm>
            <a:off x="484552" y="3054927"/>
            <a:ext cx="5022630" cy="3122036"/>
          </a:xfrm>
        </p:spPr>
        <p:txBody>
          <a:bodyPr vert="horz" lIns="91440" tIns="45720" rIns="91440" bIns="45720" rtlCol="0">
            <a:normAutofit/>
          </a:bodyPr>
          <a:lstStyle/>
          <a:p>
            <a:r>
              <a:rPr lang="en-US" dirty="0">
                <a:solidFill>
                  <a:schemeClr val="bg1"/>
                </a:solidFill>
              </a:rPr>
              <a:t>7. The changes has been made on GitHub.</a:t>
            </a:r>
          </a:p>
        </p:txBody>
      </p:sp>
      <p:pic>
        <p:nvPicPr>
          <p:cNvPr id="4" name="Picture 3">
            <a:extLst>
              <a:ext uri="{FF2B5EF4-FFF2-40B4-BE49-F238E27FC236}">
                <a16:creationId xmlns:a16="http://schemas.microsoft.com/office/drawing/2014/main" id="{2C779CF8-DCE2-2699-D679-C3B4A2A7F200}"/>
              </a:ext>
            </a:extLst>
          </p:cNvPr>
          <p:cNvPicPr>
            <a:picLocks noChangeAspect="1"/>
          </p:cNvPicPr>
          <p:nvPr/>
        </p:nvPicPr>
        <p:blipFill rotWithShape="1">
          <a:blip r:embed="rId2"/>
          <a:srcRect t="49" r="22286" b="-51"/>
          <a:stretch/>
        </p:blipFill>
        <p:spPr>
          <a:xfrm>
            <a:off x="6083644" y="10"/>
            <a:ext cx="6108356" cy="6857990"/>
          </a:xfrm>
          <a:prstGeom prst="rect">
            <a:avLst/>
          </a:prstGeom>
        </p:spPr>
      </p:pic>
    </p:spTree>
    <p:extLst>
      <p:ext uri="{BB962C8B-B14F-4D97-AF65-F5344CB8AC3E}">
        <p14:creationId xmlns:p14="http://schemas.microsoft.com/office/powerpoint/2010/main" val="1631996729"/>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A7CA8A6-5067-2E2D-84B5-2857C4DE50DF}"/>
              </a:ext>
            </a:extLst>
          </p:cNvPr>
          <p:cNvSpPr>
            <a:spLocks noGrp="1"/>
          </p:cNvSpPr>
          <p:nvPr>
            <p:ph idx="1"/>
          </p:nvPr>
        </p:nvSpPr>
        <p:spPr>
          <a:xfrm>
            <a:off x="484552" y="3054927"/>
            <a:ext cx="5022630" cy="3122036"/>
          </a:xfrm>
        </p:spPr>
        <p:txBody>
          <a:bodyPr vert="horz" lIns="91440" tIns="45720" rIns="91440" bIns="45720" rtlCol="0">
            <a:normAutofit/>
          </a:bodyPr>
          <a:lstStyle/>
          <a:p>
            <a:r>
              <a:rPr lang="en-US" dirty="0">
                <a:solidFill>
                  <a:schemeClr val="bg1"/>
                </a:solidFill>
              </a:rPr>
              <a:t>8. Pull request to allow </a:t>
            </a:r>
            <a:r>
              <a:rPr lang="en-US" dirty="0" err="1">
                <a:solidFill>
                  <a:schemeClr val="bg1"/>
                </a:solidFill>
              </a:rPr>
              <a:t>danial’s</a:t>
            </a:r>
            <a:r>
              <a:rPr lang="en-US" dirty="0">
                <a:solidFill>
                  <a:schemeClr val="bg1"/>
                </a:solidFill>
              </a:rPr>
              <a:t> branch to get into the main branch.</a:t>
            </a:r>
          </a:p>
        </p:txBody>
      </p:sp>
      <p:pic>
        <p:nvPicPr>
          <p:cNvPr id="8" name="Picture 7">
            <a:extLst>
              <a:ext uri="{FF2B5EF4-FFF2-40B4-BE49-F238E27FC236}">
                <a16:creationId xmlns:a16="http://schemas.microsoft.com/office/drawing/2014/main" id="{ABD83C24-E431-14D4-B21B-67107B3615B7}"/>
              </a:ext>
            </a:extLst>
          </p:cNvPr>
          <p:cNvPicPr>
            <a:picLocks noChangeAspect="1"/>
          </p:cNvPicPr>
          <p:nvPr/>
        </p:nvPicPr>
        <p:blipFill rotWithShape="1">
          <a:blip r:embed="rId2"/>
          <a:srcRect l="7727" t="9177" r="46358" b="-821"/>
          <a:stretch/>
        </p:blipFill>
        <p:spPr>
          <a:xfrm>
            <a:off x="6083644" y="10"/>
            <a:ext cx="6108356" cy="6857990"/>
          </a:xfrm>
          <a:prstGeom prst="rect">
            <a:avLst/>
          </a:prstGeom>
        </p:spPr>
      </p:pic>
    </p:spTree>
    <p:extLst>
      <p:ext uri="{BB962C8B-B14F-4D97-AF65-F5344CB8AC3E}">
        <p14:creationId xmlns:p14="http://schemas.microsoft.com/office/powerpoint/2010/main" val="3577958489"/>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A7CA8A6-5067-2E2D-84B5-2857C4DE50DF}"/>
              </a:ext>
            </a:extLst>
          </p:cNvPr>
          <p:cNvSpPr>
            <a:spLocks noGrp="1"/>
          </p:cNvSpPr>
          <p:nvPr>
            <p:ph idx="1"/>
          </p:nvPr>
        </p:nvSpPr>
        <p:spPr>
          <a:xfrm>
            <a:off x="484552" y="3054927"/>
            <a:ext cx="5022630" cy="3122036"/>
          </a:xfrm>
        </p:spPr>
        <p:txBody>
          <a:bodyPr vert="horz" lIns="91440" tIns="45720" rIns="91440" bIns="45720" rtlCol="0">
            <a:normAutofit/>
          </a:bodyPr>
          <a:lstStyle/>
          <a:p>
            <a:r>
              <a:rPr lang="en-US" dirty="0">
                <a:solidFill>
                  <a:schemeClr val="bg1"/>
                </a:solidFill>
              </a:rPr>
              <a:t>9. Merge pull request has been approved by one of the team to allow changes from </a:t>
            </a:r>
            <a:r>
              <a:rPr lang="en-US" dirty="0" err="1">
                <a:solidFill>
                  <a:schemeClr val="bg1"/>
                </a:solidFill>
              </a:rPr>
              <a:t>danial’s</a:t>
            </a:r>
            <a:r>
              <a:rPr lang="en-US" dirty="0">
                <a:solidFill>
                  <a:schemeClr val="bg1"/>
                </a:solidFill>
              </a:rPr>
              <a:t> branch to get into the main branch.</a:t>
            </a:r>
          </a:p>
        </p:txBody>
      </p:sp>
      <p:pic>
        <p:nvPicPr>
          <p:cNvPr id="3" name="Picture 2">
            <a:extLst>
              <a:ext uri="{FF2B5EF4-FFF2-40B4-BE49-F238E27FC236}">
                <a16:creationId xmlns:a16="http://schemas.microsoft.com/office/drawing/2014/main" id="{1EAE26E1-2B47-BFA1-6A70-8F51FEA24E1F}"/>
              </a:ext>
            </a:extLst>
          </p:cNvPr>
          <p:cNvPicPr>
            <a:picLocks noChangeAspect="1"/>
          </p:cNvPicPr>
          <p:nvPr/>
        </p:nvPicPr>
        <p:blipFill>
          <a:blip r:embed="rId2"/>
          <a:srcRect r="14492" b="-2"/>
          <a:stretch/>
        </p:blipFill>
        <p:spPr>
          <a:xfrm>
            <a:off x="6083644" y="10"/>
            <a:ext cx="6108356" cy="6857990"/>
          </a:xfrm>
          <a:prstGeom prst="rect">
            <a:avLst/>
          </a:prstGeom>
        </p:spPr>
      </p:pic>
    </p:spTree>
    <p:extLst>
      <p:ext uri="{BB962C8B-B14F-4D97-AF65-F5344CB8AC3E}">
        <p14:creationId xmlns:p14="http://schemas.microsoft.com/office/powerpoint/2010/main" val="2225760874"/>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DAA74B-8E81-4F15-BC0F-4050965FF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4CD4C6-F07B-411C-876A-727559731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83644"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F50D8-F904-9FDF-8346-B2EC48037902}"/>
              </a:ext>
            </a:extLst>
          </p:cNvPr>
          <p:cNvSpPr>
            <a:spLocks noGrp="1"/>
          </p:cNvSpPr>
          <p:nvPr>
            <p:ph type="title"/>
          </p:nvPr>
        </p:nvSpPr>
        <p:spPr>
          <a:xfrm>
            <a:off x="484552" y="365125"/>
            <a:ext cx="5022630" cy="2430030"/>
          </a:xfrm>
        </p:spPr>
        <p:txBody>
          <a:bodyPr>
            <a:normAutofit/>
          </a:bodyPr>
          <a:lstStyle/>
          <a:p>
            <a:r>
              <a:rPr lang="en-MY" dirty="0"/>
              <a:t>Conclusions</a:t>
            </a:r>
          </a:p>
        </p:txBody>
      </p:sp>
      <p:sp>
        <p:nvSpPr>
          <p:cNvPr id="3" name="Content Placeholder 2">
            <a:extLst>
              <a:ext uri="{FF2B5EF4-FFF2-40B4-BE49-F238E27FC236}">
                <a16:creationId xmlns:a16="http://schemas.microsoft.com/office/drawing/2014/main" id="{4CC929DA-8532-7F51-A8FB-46AEB91B810E}"/>
              </a:ext>
            </a:extLst>
          </p:cNvPr>
          <p:cNvSpPr>
            <a:spLocks noGrp="1"/>
          </p:cNvSpPr>
          <p:nvPr>
            <p:ph idx="1"/>
          </p:nvPr>
        </p:nvSpPr>
        <p:spPr>
          <a:xfrm>
            <a:off x="484552" y="3870613"/>
            <a:ext cx="5022630" cy="2306349"/>
          </a:xfrm>
        </p:spPr>
        <p:txBody>
          <a:bodyPr>
            <a:normAutofit/>
          </a:bodyPr>
          <a:lstStyle/>
          <a:p>
            <a:r>
              <a:rPr lang="en-MY" sz="1900">
                <a:effectLst/>
                <a:latin typeface="Times New Roman" panose="02020603050405020304" pitchFamily="18" charset="0"/>
                <a:ea typeface="Times New Roman" panose="02020603050405020304" pitchFamily="18" charset="0"/>
                <a:cs typeface="Times New Roman" panose="02020603050405020304" pitchFamily="18" charset="0"/>
              </a:rPr>
              <a:t>Car loans are essential in promoting vehicle ownership while balancing the financial capabilities of borrowers. Tailoring loan packages to different customer needs and implementing risk mitigation strategies can improve outcomes for both lenders and borrowers.</a:t>
            </a:r>
            <a:endParaRPr lang="en-MY" sz="1900">
              <a:effectLst/>
              <a:latin typeface="Calibri" panose="020F0502020204030204" pitchFamily="34" charset="0"/>
              <a:ea typeface="Calibri" panose="020F0502020204030204" pitchFamily="34" charset="0"/>
              <a:cs typeface="Times New Roman" panose="02020603050405020304" pitchFamily="18" charset="0"/>
            </a:endParaRPr>
          </a:p>
          <a:p>
            <a:endParaRPr lang="en-MY" sz="1900"/>
          </a:p>
        </p:txBody>
      </p:sp>
      <p:pic>
        <p:nvPicPr>
          <p:cNvPr id="5" name="Picture 4" descr="Cars parked in a line">
            <a:extLst>
              <a:ext uri="{FF2B5EF4-FFF2-40B4-BE49-F238E27FC236}">
                <a16:creationId xmlns:a16="http://schemas.microsoft.com/office/drawing/2014/main" id="{4165CD09-8920-BB13-DCEA-8C433399032D}"/>
              </a:ext>
            </a:extLst>
          </p:cNvPr>
          <p:cNvPicPr>
            <a:picLocks noChangeAspect="1"/>
          </p:cNvPicPr>
          <p:nvPr/>
        </p:nvPicPr>
        <p:blipFill>
          <a:blip r:embed="rId2"/>
          <a:srcRect l="25421" r="7777"/>
          <a:stretch/>
        </p:blipFill>
        <p:spPr>
          <a:xfrm>
            <a:off x="6083644" y="10"/>
            <a:ext cx="6108356" cy="6857990"/>
          </a:xfrm>
          <a:prstGeom prst="rect">
            <a:avLst/>
          </a:prstGeom>
        </p:spPr>
      </p:pic>
    </p:spTree>
    <p:extLst>
      <p:ext uri="{BB962C8B-B14F-4D97-AF65-F5344CB8AC3E}">
        <p14:creationId xmlns:p14="http://schemas.microsoft.com/office/powerpoint/2010/main" val="424098103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3953-9F42-ED5D-6216-DEBC9F5C431B}"/>
              </a:ext>
            </a:extLst>
          </p:cNvPr>
          <p:cNvSpPr>
            <a:spLocks noGrp="1"/>
          </p:cNvSpPr>
          <p:nvPr>
            <p:ph type="title"/>
          </p:nvPr>
        </p:nvSpPr>
        <p:spPr/>
        <p:txBody>
          <a:bodyPr/>
          <a:lstStyle/>
          <a:p>
            <a:r>
              <a:rPr lang="en-MY" dirty="0"/>
              <a:t>Team Members</a:t>
            </a:r>
          </a:p>
        </p:txBody>
      </p:sp>
      <p:pic>
        <p:nvPicPr>
          <p:cNvPr id="5" name="Content Placeholder 4">
            <a:extLst>
              <a:ext uri="{FF2B5EF4-FFF2-40B4-BE49-F238E27FC236}">
                <a16:creationId xmlns:a16="http://schemas.microsoft.com/office/drawing/2014/main" id="{0B70762A-7FBE-FB3A-34E2-222B4A9F2FF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630" t="10331" r="12807" b="16069"/>
          <a:stretch/>
        </p:blipFill>
        <p:spPr>
          <a:xfrm>
            <a:off x="4882145" y="2684302"/>
            <a:ext cx="1959428" cy="2649894"/>
          </a:xfrm>
        </p:spPr>
      </p:pic>
      <p:pic>
        <p:nvPicPr>
          <p:cNvPr id="7" name="Picture 6">
            <a:extLst>
              <a:ext uri="{FF2B5EF4-FFF2-40B4-BE49-F238E27FC236}">
                <a16:creationId xmlns:a16="http://schemas.microsoft.com/office/drawing/2014/main" id="{449AA542-3942-A8FE-A5DD-0540EAA3D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43" y="2668553"/>
            <a:ext cx="1987421" cy="2649895"/>
          </a:xfrm>
          <a:prstGeom prst="rect">
            <a:avLst/>
          </a:prstGeom>
        </p:spPr>
      </p:pic>
      <p:pic>
        <p:nvPicPr>
          <p:cNvPr id="9" name="Picture 8">
            <a:extLst>
              <a:ext uri="{FF2B5EF4-FFF2-40B4-BE49-F238E27FC236}">
                <a16:creationId xmlns:a16="http://schemas.microsoft.com/office/drawing/2014/main" id="{BCAB5ABE-3B82-37F4-7F4B-A7C393870E79}"/>
              </a:ext>
            </a:extLst>
          </p:cNvPr>
          <p:cNvPicPr>
            <a:picLocks noChangeAspect="1"/>
          </p:cNvPicPr>
          <p:nvPr/>
        </p:nvPicPr>
        <p:blipFill rotWithShape="1">
          <a:blip r:embed="rId4">
            <a:extLst>
              <a:ext uri="{28A0092B-C50C-407E-A947-70E740481C1C}">
                <a14:useLocalDpi xmlns:a14="http://schemas.microsoft.com/office/drawing/2010/main" val="0"/>
              </a:ext>
            </a:extLst>
          </a:blip>
          <a:srcRect l="25005" t="9046" r="19485" b="41429"/>
          <a:stretch/>
        </p:blipFill>
        <p:spPr>
          <a:xfrm>
            <a:off x="732647" y="2682374"/>
            <a:ext cx="1959429" cy="2622251"/>
          </a:xfrm>
          <a:prstGeom prst="rect">
            <a:avLst/>
          </a:prstGeom>
        </p:spPr>
      </p:pic>
      <p:sp>
        <p:nvSpPr>
          <p:cNvPr id="11" name="TextBox 10">
            <a:extLst>
              <a:ext uri="{FF2B5EF4-FFF2-40B4-BE49-F238E27FC236}">
                <a16:creationId xmlns:a16="http://schemas.microsoft.com/office/drawing/2014/main" id="{1B682373-AE90-93B7-01F3-89873FF2AB9E}"/>
              </a:ext>
            </a:extLst>
          </p:cNvPr>
          <p:cNvSpPr txBox="1"/>
          <p:nvPr/>
        </p:nvSpPr>
        <p:spPr>
          <a:xfrm>
            <a:off x="617472" y="5334196"/>
            <a:ext cx="2759304" cy="1384995"/>
          </a:xfrm>
          <a:prstGeom prst="rect">
            <a:avLst/>
          </a:prstGeom>
          <a:noFill/>
        </p:spPr>
        <p:txBody>
          <a:bodyPr wrap="square">
            <a:spAutoFit/>
          </a:bodyPr>
          <a:lstStyle/>
          <a:p>
            <a:r>
              <a:rPr lang="en-US" sz="1200" dirty="0"/>
              <a:t>MUHAMMAD HATIM JAMALUDIN BIN SUBKI</a:t>
            </a:r>
          </a:p>
          <a:p>
            <a:r>
              <a:rPr lang="en-US" sz="1200" dirty="0"/>
              <a:t>BSW01084696</a:t>
            </a:r>
          </a:p>
          <a:p>
            <a:r>
              <a:rPr lang="en-US" sz="1200" dirty="0"/>
              <a:t>Computing Background:</a:t>
            </a:r>
          </a:p>
          <a:p>
            <a:pPr marL="228600" indent="-228600">
              <a:buAutoNum type="arabicPeriod"/>
            </a:pPr>
            <a:r>
              <a:rPr lang="en-US" sz="1200" dirty="0"/>
              <a:t>Foundation in Comp Science</a:t>
            </a:r>
          </a:p>
          <a:p>
            <a:pPr marL="228600" indent="-228600">
              <a:buAutoNum type="arabicPeriod"/>
            </a:pPr>
            <a:r>
              <a:rPr lang="en-US" sz="1200" dirty="0"/>
              <a:t>Created a mobile game in high school</a:t>
            </a:r>
            <a:endParaRPr lang="en-MY" sz="1200" dirty="0"/>
          </a:p>
        </p:txBody>
      </p:sp>
      <p:sp>
        <p:nvSpPr>
          <p:cNvPr id="12" name="TextBox 11">
            <a:extLst>
              <a:ext uri="{FF2B5EF4-FFF2-40B4-BE49-F238E27FC236}">
                <a16:creationId xmlns:a16="http://schemas.microsoft.com/office/drawing/2014/main" id="{75EFEFD6-6ADE-C3CB-818A-FB638B3A22C6}"/>
              </a:ext>
            </a:extLst>
          </p:cNvPr>
          <p:cNvSpPr txBox="1"/>
          <p:nvPr/>
        </p:nvSpPr>
        <p:spPr>
          <a:xfrm>
            <a:off x="4800306" y="5400971"/>
            <a:ext cx="2542885" cy="1384995"/>
          </a:xfrm>
          <a:prstGeom prst="rect">
            <a:avLst/>
          </a:prstGeom>
          <a:noFill/>
        </p:spPr>
        <p:txBody>
          <a:bodyPr wrap="square">
            <a:spAutoFit/>
          </a:bodyPr>
          <a:lstStyle/>
          <a:p>
            <a:r>
              <a:rPr lang="en-US" sz="1200" dirty="0"/>
              <a:t>MOHAMMAD DANISH DANIAL BIN MOHD ROSLI </a:t>
            </a:r>
          </a:p>
          <a:p>
            <a:r>
              <a:rPr lang="en-US" sz="1200" dirty="0"/>
              <a:t>BSW01084690</a:t>
            </a:r>
          </a:p>
          <a:p>
            <a:r>
              <a:rPr lang="en-US" sz="1200" dirty="0"/>
              <a:t>Computing Background:</a:t>
            </a:r>
          </a:p>
          <a:p>
            <a:pPr marL="228600" indent="-228600">
              <a:buAutoNum type="arabicPeriod"/>
            </a:pPr>
            <a:r>
              <a:rPr lang="en-US" sz="1200" dirty="0"/>
              <a:t>UI/UX Designer</a:t>
            </a:r>
          </a:p>
          <a:p>
            <a:pPr marL="228600" indent="-228600">
              <a:buAutoNum type="arabicPeriod"/>
            </a:pPr>
            <a:r>
              <a:rPr lang="en-US" sz="1200" dirty="0"/>
              <a:t>Backend Developer</a:t>
            </a:r>
          </a:p>
          <a:p>
            <a:pPr marL="228600" indent="-228600">
              <a:buAutoNum type="arabicPeriod"/>
            </a:pPr>
            <a:r>
              <a:rPr lang="en-US" sz="1200" dirty="0"/>
              <a:t>Solution Architecture Provider</a:t>
            </a:r>
          </a:p>
        </p:txBody>
      </p:sp>
      <p:sp>
        <p:nvSpPr>
          <p:cNvPr id="13" name="TextBox 12">
            <a:extLst>
              <a:ext uri="{FF2B5EF4-FFF2-40B4-BE49-F238E27FC236}">
                <a16:creationId xmlns:a16="http://schemas.microsoft.com/office/drawing/2014/main" id="{B3C280B8-9691-260B-AA7C-34622FEF94B6}"/>
              </a:ext>
            </a:extLst>
          </p:cNvPr>
          <p:cNvSpPr txBox="1"/>
          <p:nvPr/>
        </p:nvSpPr>
        <p:spPr>
          <a:xfrm>
            <a:off x="9031644" y="5369370"/>
            <a:ext cx="2759304" cy="1569660"/>
          </a:xfrm>
          <a:prstGeom prst="rect">
            <a:avLst/>
          </a:prstGeom>
          <a:noFill/>
        </p:spPr>
        <p:txBody>
          <a:bodyPr wrap="square">
            <a:spAutoFit/>
          </a:bodyPr>
          <a:lstStyle/>
          <a:p>
            <a:r>
              <a:rPr lang="en-US" sz="1200" dirty="0"/>
              <a:t>ROZAILI MOHAMAD ALMUSHAMIL BIN CHE SUB</a:t>
            </a:r>
          </a:p>
          <a:p>
            <a:r>
              <a:rPr lang="en-US" sz="1200" dirty="0"/>
              <a:t>BSW01085254</a:t>
            </a:r>
          </a:p>
          <a:p>
            <a:r>
              <a:rPr lang="en-US" sz="1200" dirty="0"/>
              <a:t>Computing Background:</a:t>
            </a:r>
          </a:p>
          <a:p>
            <a:r>
              <a:rPr lang="en-US" sz="1200" dirty="0"/>
              <a:t>1. Early exposure of coding in school</a:t>
            </a:r>
          </a:p>
          <a:p>
            <a:r>
              <a:rPr lang="en-US" sz="1200" dirty="0"/>
              <a:t>2. Scratch and Python master</a:t>
            </a:r>
          </a:p>
          <a:p>
            <a:r>
              <a:rPr lang="en-US" sz="1200" dirty="0"/>
              <a:t>3. Foundation in Comp Science</a:t>
            </a:r>
          </a:p>
          <a:p>
            <a:pPr marL="228600" indent="-228600">
              <a:buAutoNum type="arabicPeriod"/>
            </a:pPr>
            <a:endParaRPr lang="en-US" sz="1200" dirty="0"/>
          </a:p>
        </p:txBody>
      </p:sp>
    </p:spTree>
    <p:extLst>
      <p:ext uri="{BB962C8B-B14F-4D97-AF65-F5344CB8AC3E}">
        <p14:creationId xmlns:p14="http://schemas.microsoft.com/office/powerpoint/2010/main" val="3873554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50D8-F904-9FDF-8346-B2EC48037902}"/>
              </a:ext>
            </a:extLst>
          </p:cNvPr>
          <p:cNvSpPr>
            <a:spLocks noGrp="1"/>
          </p:cNvSpPr>
          <p:nvPr>
            <p:ph type="title"/>
          </p:nvPr>
        </p:nvSpPr>
        <p:spPr/>
        <p:txBody>
          <a:bodyPr/>
          <a:lstStyle/>
          <a:p>
            <a:r>
              <a:rPr lang="en-MY" dirty="0"/>
              <a:t>References</a:t>
            </a:r>
          </a:p>
        </p:txBody>
      </p:sp>
      <p:sp>
        <p:nvSpPr>
          <p:cNvPr id="3" name="Content Placeholder 2">
            <a:extLst>
              <a:ext uri="{FF2B5EF4-FFF2-40B4-BE49-F238E27FC236}">
                <a16:creationId xmlns:a16="http://schemas.microsoft.com/office/drawing/2014/main" id="{4CC929DA-8532-7F51-A8FB-46AEB91B810E}"/>
              </a:ext>
            </a:extLst>
          </p:cNvPr>
          <p:cNvSpPr>
            <a:spLocks noGrp="1"/>
          </p:cNvSpPr>
          <p:nvPr>
            <p:ph idx="1"/>
          </p:nvPr>
        </p:nvSpPr>
        <p:spPr/>
        <p:txBody>
          <a:bodyPr/>
          <a:lstStyle/>
          <a:p>
            <a:r>
              <a:rPr lang="en-MY" dirty="0"/>
              <a:t>Resources: </a:t>
            </a:r>
          </a:p>
          <a:p>
            <a:r>
              <a:rPr lang="en-MY" dirty="0"/>
              <a:t>1. Git Tutorial: https://www.w3schools.com/git/</a:t>
            </a:r>
          </a:p>
          <a:p>
            <a:r>
              <a:rPr lang="en-MY" dirty="0"/>
              <a:t>2. Git Tutorial Video: </a:t>
            </a:r>
            <a:r>
              <a:rPr lang="en-MY" dirty="0">
                <a:hlinkClick r:id="rId2"/>
              </a:rPr>
              <a:t>https://www.youtube.com/watch?v=tRZGeaHPoaw</a:t>
            </a:r>
            <a:endParaRPr lang="en-MY" dirty="0"/>
          </a:p>
          <a:p>
            <a:r>
              <a:rPr lang="en-MY" dirty="0"/>
              <a:t>3. GitHub Tutorial: https://docs.github.com/en/get-started/start-your-journey/hello-world</a:t>
            </a:r>
          </a:p>
          <a:p>
            <a:endParaRPr lang="en-MY" dirty="0"/>
          </a:p>
          <a:p>
            <a:r>
              <a:rPr lang="en-MY" dirty="0"/>
              <a:t>GitHub: </a:t>
            </a:r>
            <a:r>
              <a:rPr lang="en-MY" dirty="0">
                <a:hlinkClick r:id="rId3"/>
              </a:rPr>
              <a:t>https://github.com/DanialGilmour/car-loan-case-study</a:t>
            </a:r>
            <a:endParaRPr lang="en-MY" dirty="0"/>
          </a:p>
          <a:p>
            <a:endParaRPr lang="en-MY" dirty="0"/>
          </a:p>
        </p:txBody>
      </p:sp>
    </p:spTree>
    <p:extLst>
      <p:ext uri="{BB962C8B-B14F-4D97-AF65-F5344CB8AC3E}">
        <p14:creationId xmlns:p14="http://schemas.microsoft.com/office/powerpoint/2010/main" val="3688486496"/>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60DA3A-12C5-DC7A-3683-D5AB45677BEC}"/>
              </a:ext>
            </a:extLst>
          </p:cNvPr>
          <p:cNvPicPr>
            <a:picLocks noChangeAspect="1"/>
          </p:cNvPicPr>
          <p:nvPr/>
        </p:nvPicPr>
        <p:blipFill>
          <a:blip r:embed="rId2">
            <a:extLst>
              <a:ext uri="{28A0092B-C50C-407E-A947-70E740481C1C}">
                <a14:useLocalDpi xmlns:a14="http://schemas.microsoft.com/office/drawing/2010/main" val="0"/>
              </a:ext>
            </a:extLst>
          </a:blip>
          <a:srcRect t="26636" b="375"/>
          <a:stretch/>
        </p:blipFill>
        <p:spPr>
          <a:xfrm>
            <a:off x="10156274" y="4865810"/>
            <a:ext cx="1894796" cy="1843995"/>
          </a:xfrm>
          <a:prstGeom prst="rect">
            <a:avLst/>
          </a:prstGeom>
        </p:spPr>
      </p:pic>
      <p:pic>
        <p:nvPicPr>
          <p:cNvPr id="5" name="Picture 4">
            <a:extLst>
              <a:ext uri="{FF2B5EF4-FFF2-40B4-BE49-F238E27FC236}">
                <a16:creationId xmlns:a16="http://schemas.microsoft.com/office/drawing/2014/main" id="{CF3D469C-03A5-EB96-262C-828E6ACEF0AA}"/>
              </a:ext>
            </a:extLst>
          </p:cNvPr>
          <p:cNvPicPr>
            <a:picLocks noChangeAspect="1"/>
          </p:cNvPicPr>
          <p:nvPr/>
        </p:nvPicPr>
        <p:blipFill>
          <a:blip r:embed="rId3">
            <a:extLst>
              <a:ext uri="{28A0092B-C50C-407E-A947-70E740481C1C}">
                <a14:useLocalDpi xmlns:a14="http://schemas.microsoft.com/office/drawing/2010/main" val="0"/>
              </a:ext>
            </a:extLst>
          </a:blip>
          <a:srcRect l="14610" t="35043" r="14610" b="12140"/>
          <a:stretch/>
        </p:blipFill>
        <p:spPr>
          <a:xfrm>
            <a:off x="8053784" y="4865809"/>
            <a:ext cx="1894795" cy="1843995"/>
          </a:xfrm>
          <a:prstGeom prst="rect">
            <a:avLst/>
          </a:prstGeom>
        </p:spPr>
      </p:pic>
      <p:sp>
        <p:nvSpPr>
          <p:cNvPr id="6" name="Title 1">
            <a:extLst>
              <a:ext uri="{FF2B5EF4-FFF2-40B4-BE49-F238E27FC236}">
                <a16:creationId xmlns:a16="http://schemas.microsoft.com/office/drawing/2014/main" id="{7F9B9C3C-6204-1ED0-0285-592EEB129055}"/>
              </a:ext>
            </a:extLst>
          </p:cNvPr>
          <p:cNvSpPr txBox="1">
            <a:spLocks/>
          </p:cNvSpPr>
          <p:nvPr/>
        </p:nvSpPr>
        <p:spPr>
          <a:xfrm>
            <a:off x="6736105" y="-139371"/>
            <a:ext cx="5567305" cy="580806"/>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MY" sz="2400"/>
              <a:t>Summary of 5 Best Final Year Project 1</a:t>
            </a:r>
            <a:endParaRPr lang="en-MY" sz="2400" dirty="0"/>
          </a:p>
        </p:txBody>
      </p:sp>
      <p:pic>
        <p:nvPicPr>
          <p:cNvPr id="7" name="Picture 6" descr="A poster with text and pictures of a cell phone&#10;&#10;Description automatically generated">
            <a:extLst>
              <a:ext uri="{FF2B5EF4-FFF2-40B4-BE49-F238E27FC236}">
                <a16:creationId xmlns:a16="http://schemas.microsoft.com/office/drawing/2014/main" id="{1A9A4F2A-E8D9-3996-85EC-BAE80EBF7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30" y="2379098"/>
            <a:ext cx="2942390" cy="4274982"/>
          </a:xfrm>
          <a:prstGeom prst="rect">
            <a:avLst/>
          </a:prstGeom>
        </p:spPr>
      </p:pic>
      <p:sp>
        <p:nvSpPr>
          <p:cNvPr id="8" name="Title 1">
            <a:extLst>
              <a:ext uri="{FF2B5EF4-FFF2-40B4-BE49-F238E27FC236}">
                <a16:creationId xmlns:a16="http://schemas.microsoft.com/office/drawing/2014/main" id="{A112AE58-4AFA-65EB-58E1-DA2613208765}"/>
              </a:ext>
            </a:extLst>
          </p:cNvPr>
          <p:cNvSpPr txBox="1">
            <a:spLocks/>
          </p:cNvSpPr>
          <p:nvPr/>
        </p:nvSpPr>
        <p:spPr>
          <a:xfrm>
            <a:off x="68345" y="767976"/>
            <a:ext cx="6667760" cy="1442570"/>
          </a:xfrm>
          <a:prstGeom prst="rect">
            <a:avLst/>
          </a:prstGeom>
        </p:spPr>
        <p:txBody>
          <a:bodyPr vert="horz" lIns="91440" tIns="45720" rIns="91440" bIns="45720" rtlCol="0" anchor="ctr">
            <a:normAutofit fontScale="925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marL="914400" indent="-914400">
              <a:buAutoNum type="arabicPeriod"/>
            </a:pPr>
            <a:r>
              <a:rPr lang="en-MY" dirty="0"/>
              <a:t>Fatwa Stop Centre </a:t>
            </a:r>
          </a:p>
        </p:txBody>
      </p:sp>
      <p:pic>
        <p:nvPicPr>
          <p:cNvPr id="9" name="Picture 8">
            <a:extLst>
              <a:ext uri="{FF2B5EF4-FFF2-40B4-BE49-F238E27FC236}">
                <a16:creationId xmlns:a16="http://schemas.microsoft.com/office/drawing/2014/main" id="{DA396A65-8859-681D-E549-BF5B678A2FBD}"/>
              </a:ext>
            </a:extLst>
          </p:cNvPr>
          <p:cNvPicPr>
            <a:picLocks noChangeAspect="1"/>
          </p:cNvPicPr>
          <p:nvPr/>
        </p:nvPicPr>
        <p:blipFill>
          <a:blip r:embed="rId5">
            <a:extLst>
              <a:ext uri="{28A0092B-C50C-407E-A947-70E740481C1C}">
                <a14:useLocalDpi xmlns:a14="http://schemas.microsoft.com/office/drawing/2010/main" val="0"/>
              </a:ext>
            </a:extLst>
          </a:blip>
          <a:srcRect l="9432" t="20361" r="10928" b="21511"/>
          <a:stretch/>
        </p:blipFill>
        <p:spPr>
          <a:xfrm>
            <a:off x="9108682" y="2860903"/>
            <a:ext cx="1894796" cy="1843995"/>
          </a:xfrm>
          <a:prstGeom prst="rect">
            <a:avLst/>
          </a:prstGeom>
        </p:spPr>
      </p:pic>
      <p:sp>
        <p:nvSpPr>
          <p:cNvPr id="10" name="TextBox 9">
            <a:extLst>
              <a:ext uri="{FF2B5EF4-FFF2-40B4-BE49-F238E27FC236}">
                <a16:creationId xmlns:a16="http://schemas.microsoft.com/office/drawing/2014/main" id="{CDAD767D-73CF-6D67-25E9-DB0A46CC6A10}"/>
              </a:ext>
            </a:extLst>
          </p:cNvPr>
          <p:cNvSpPr txBox="1"/>
          <p:nvPr/>
        </p:nvSpPr>
        <p:spPr>
          <a:xfrm>
            <a:off x="3187166" y="2517780"/>
            <a:ext cx="4866618" cy="3970318"/>
          </a:xfrm>
          <a:prstGeom prst="rect">
            <a:avLst/>
          </a:prstGeom>
          <a:noFill/>
        </p:spPr>
        <p:txBody>
          <a:bodyPr wrap="square">
            <a:spAutoFit/>
          </a:bodyPr>
          <a:lstStyle/>
          <a:p>
            <a:r>
              <a:rPr lang="en-US" dirty="0"/>
              <a:t>Project Name : Fatwa Stop Center </a:t>
            </a:r>
          </a:p>
          <a:p>
            <a:endParaRPr lang="en-US" dirty="0"/>
          </a:p>
          <a:p>
            <a:r>
              <a:rPr lang="en-US" dirty="0"/>
              <a:t>Presented By : Abdul Qayyum Bin Omar</a:t>
            </a:r>
          </a:p>
          <a:p>
            <a:endParaRPr lang="en-US" dirty="0"/>
          </a:p>
          <a:p>
            <a:r>
              <a:rPr lang="en-US" dirty="0"/>
              <a:t>Summary of The Project : A centralized web application called the Fatwa Stop Center makes it easier to get Islamic Hukum and Fatwa from Malaysian federal and state authorities.</a:t>
            </a:r>
          </a:p>
          <a:p>
            <a:endParaRPr lang="en-US" dirty="0"/>
          </a:p>
          <a:p>
            <a:r>
              <a:rPr lang="en-US" dirty="0"/>
              <a:t>Reason For Choosing : Offering a single, intuitive platform for effective searching and reference, it solved fragmented systems and out-to-dates webpages</a:t>
            </a:r>
          </a:p>
        </p:txBody>
      </p:sp>
    </p:spTree>
    <p:extLst>
      <p:ext uri="{BB962C8B-B14F-4D97-AF65-F5344CB8AC3E}">
        <p14:creationId xmlns:p14="http://schemas.microsoft.com/office/powerpoint/2010/main" val="1055954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ACE7096-9F78-CCFD-033A-FBD5B4504565}"/>
              </a:ext>
            </a:extLst>
          </p:cNvPr>
          <p:cNvPicPr>
            <a:picLocks noChangeAspect="1"/>
          </p:cNvPicPr>
          <p:nvPr/>
        </p:nvPicPr>
        <p:blipFill>
          <a:blip r:embed="rId2">
            <a:extLst>
              <a:ext uri="{28A0092B-C50C-407E-A947-70E740481C1C}">
                <a14:useLocalDpi xmlns:a14="http://schemas.microsoft.com/office/drawing/2010/main" val="0"/>
              </a:ext>
            </a:extLst>
          </a:blip>
          <a:srcRect t="26636" b="375"/>
          <a:stretch/>
        </p:blipFill>
        <p:spPr>
          <a:xfrm>
            <a:off x="10339612" y="5044233"/>
            <a:ext cx="1711458" cy="1665572"/>
          </a:xfrm>
          <a:prstGeom prst="rect">
            <a:avLst/>
          </a:prstGeom>
        </p:spPr>
      </p:pic>
      <p:pic>
        <p:nvPicPr>
          <p:cNvPr id="14" name="Picture 13">
            <a:extLst>
              <a:ext uri="{FF2B5EF4-FFF2-40B4-BE49-F238E27FC236}">
                <a16:creationId xmlns:a16="http://schemas.microsoft.com/office/drawing/2014/main" id="{B18E0E28-3D30-D5A4-9201-7AB2BAA39B79}"/>
              </a:ext>
            </a:extLst>
          </p:cNvPr>
          <p:cNvPicPr>
            <a:picLocks noChangeAspect="1"/>
          </p:cNvPicPr>
          <p:nvPr/>
        </p:nvPicPr>
        <p:blipFill>
          <a:blip r:embed="rId3">
            <a:extLst>
              <a:ext uri="{28A0092B-C50C-407E-A947-70E740481C1C}">
                <a14:useLocalDpi xmlns:a14="http://schemas.microsoft.com/office/drawing/2010/main" val="0"/>
              </a:ext>
            </a:extLst>
          </a:blip>
          <a:srcRect l="14610" t="35043" r="14610" b="12140"/>
          <a:stretch/>
        </p:blipFill>
        <p:spPr>
          <a:xfrm>
            <a:off x="8445153" y="5044233"/>
            <a:ext cx="1711456" cy="1665571"/>
          </a:xfrm>
          <a:prstGeom prst="rect">
            <a:avLst/>
          </a:prstGeom>
        </p:spPr>
      </p:pic>
      <p:sp>
        <p:nvSpPr>
          <p:cNvPr id="4" name="Title 1">
            <a:extLst>
              <a:ext uri="{FF2B5EF4-FFF2-40B4-BE49-F238E27FC236}">
                <a16:creationId xmlns:a16="http://schemas.microsoft.com/office/drawing/2014/main" id="{DEFE4D40-DC90-72AE-731A-1FF4D375C540}"/>
              </a:ext>
            </a:extLst>
          </p:cNvPr>
          <p:cNvSpPr>
            <a:spLocks noGrp="1"/>
          </p:cNvSpPr>
          <p:nvPr>
            <p:ph type="title"/>
          </p:nvPr>
        </p:nvSpPr>
        <p:spPr>
          <a:xfrm>
            <a:off x="6736105" y="-139371"/>
            <a:ext cx="5567305" cy="580806"/>
          </a:xfrm>
        </p:spPr>
        <p:txBody>
          <a:bodyPr>
            <a:noAutofit/>
          </a:bodyPr>
          <a:lstStyle/>
          <a:p>
            <a:r>
              <a:rPr lang="en-MY" sz="2400" dirty="0"/>
              <a:t>Summary of 5 Best Final Year Project 1</a:t>
            </a:r>
          </a:p>
        </p:txBody>
      </p:sp>
      <p:pic>
        <p:nvPicPr>
          <p:cNvPr id="7" name="Picture 6" descr="A poster with text and pictures of a cell phone&#10;&#10;Description automatically generated">
            <a:extLst>
              <a:ext uri="{FF2B5EF4-FFF2-40B4-BE49-F238E27FC236}">
                <a16:creationId xmlns:a16="http://schemas.microsoft.com/office/drawing/2014/main" id="{ECEAF82A-624F-17A6-C950-CC38DDF15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30" y="2379098"/>
            <a:ext cx="2942390" cy="4274982"/>
          </a:xfrm>
          <a:prstGeom prst="rect">
            <a:avLst/>
          </a:prstGeom>
        </p:spPr>
      </p:pic>
      <p:sp>
        <p:nvSpPr>
          <p:cNvPr id="8" name="Title 1">
            <a:extLst>
              <a:ext uri="{FF2B5EF4-FFF2-40B4-BE49-F238E27FC236}">
                <a16:creationId xmlns:a16="http://schemas.microsoft.com/office/drawing/2014/main" id="{C4164E18-2713-1928-024E-833319EC9EE3}"/>
              </a:ext>
            </a:extLst>
          </p:cNvPr>
          <p:cNvSpPr txBox="1">
            <a:spLocks/>
          </p:cNvSpPr>
          <p:nvPr/>
        </p:nvSpPr>
        <p:spPr>
          <a:xfrm>
            <a:off x="0" y="775616"/>
            <a:ext cx="11982725" cy="144257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MY" dirty="0"/>
              <a:t>2. Virtual Integrated Rival AI Learning (VIRAL)</a:t>
            </a:r>
          </a:p>
        </p:txBody>
      </p:sp>
      <p:pic>
        <p:nvPicPr>
          <p:cNvPr id="12" name="Picture 11">
            <a:extLst>
              <a:ext uri="{FF2B5EF4-FFF2-40B4-BE49-F238E27FC236}">
                <a16:creationId xmlns:a16="http://schemas.microsoft.com/office/drawing/2014/main" id="{60CA9192-7467-341E-D69F-31CE7E694D98}"/>
              </a:ext>
            </a:extLst>
          </p:cNvPr>
          <p:cNvPicPr>
            <a:picLocks noChangeAspect="1"/>
          </p:cNvPicPr>
          <p:nvPr/>
        </p:nvPicPr>
        <p:blipFill>
          <a:blip r:embed="rId5">
            <a:extLst>
              <a:ext uri="{28A0092B-C50C-407E-A947-70E740481C1C}">
                <a14:useLocalDpi xmlns:a14="http://schemas.microsoft.com/office/drawing/2010/main" val="0"/>
              </a:ext>
            </a:extLst>
          </a:blip>
          <a:srcRect l="9432" t="20361" r="10928" b="21511"/>
          <a:stretch/>
        </p:blipFill>
        <p:spPr>
          <a:xfrm>
            <a:off x="9108682" y="2860903"/>
            <a:ext cx="1894796" cy="1843995"/>
          </a:xfrm>
          <a:prstGeom prst="rect">
            <a:avLst/>
          </a:prstGeom>
        </p:spPr>
      </p:pic>
      <p:pic>
        <p:nvPicPr>
          <p:cNvPr id="5" name="Picture 4">
            <a:extLst>
              <a:ext uri="{FF2B5EF4-FFF2-40B4-BE49-F238E27FC236}">
                <a16:creationId xmlns:a16="http://schemas.microsoft.com/office/drawing/2014/main" id="{9B0B546A-F3D3-5415-7E26-5C2CF8DFE2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929" y="2358806"/>
            <a:ext cx="2925691" cy="4274982"/>
          </a:xfrm>
          <a:prstGeom prst="rect">
            <a:avLst/>
          </a:prstGeom>
        </p:spPr>
      </p:pic>
      <p:pic>
        <p:nvPicPr>
          <p:cNvPr id="6" name="Picture 5">
            <a:extLst>
              <a:ext uri="{FF2B5EF4-FFF2-40B4-BE49-F238E27FC236}">
                <a16:creationId xmlns:a16="http://schemas.microsoft.com/office/drawing/2014/main" id="{F406CAED-2C75-50A2-933C-38B5101E069A}"/>
              </a:ext>
            </a:extLst>
          </p:cNvPr>
          <p:cNvPicPr>
            <a:picLocks noChangeAspect="1"/>
          </p:cNvPicPr>
          <p:nvPr/>
        </p:nvPicPr>
        <p:blipFill>
          <a:blip r:embed="rId7">
            <a:extLst>
              <a:ext uri="{28A0092B-C50C-407E-A947-70E740481C1C}">
                <a14:useLocalDpi xmlns:a14="http://schemas.microsoft.com/office/drawing/2010/main" val="0"/>
              </a:ext>
            </a:extLst>
          </a:blip>
          <a:srcRect t="32057" r="18869" b="8430"/>
          <a:stretch/>
        </p:blipFill>
        <p:spPr>
          <a:xfrm>
            <a:off x="8441160" y="5044233"/>
            <a:ext cx="1702935" cy="1665571"/>
          </a:xfrm>
          <a:prstGeom prst="rect">
            <a:avLst/>
          </a:prstGeom>
        </p:spPr>
      </p:pic>
      <p:pic>
        <p:nvPicPr>
          <p:cNvPr id="11" name="Picture 10" descr="A group of men standing in a room&#10;&#10;Description automatically generated">
            <a:extLst>
              <a:ext uri="{FF2B5EF4-FFF2-40B4-BE49-F238E27FC236}">
                <a16:creationId xmlns:a16="http://schemas.microsoft.com/office/drawing/2014/main" id="{753DF2C0-5079-DF58-7045-6DB62CDE7CE4}"/>
              </a:ext>
            </a:extLst>
          </p:cNvPr>
          <p:cNvPicPr>
            <a:picLocks noChangeAspect="1"/>
          </p:cNvPicPr>
          <p:nvPr/>
        </p:nvPicPr>
        <p:blipFill>
          <a:blip r:embed="rId8">
            <a:extLst>
              <a:ext uri="{28A0092B-C50C-407E-A947-70E740481C1C}">
                <a14:useLocalDpi xmlns:a14="http://schemas.microsoft.com/office/drawing/2010/main" val="0"/>
              </a:ext>
            </a:extLst>
          </a:blip>
          <a:srcRect l="4814" t="14273" r="4144" b="20234"/>
          <a:stretch/>
        </p:blipFill>
        <p:spPr>
          <a:xfrm>
            <a:off x="10327098" y="5044233"/>
            <a:ext cx="1736485" cy="1665570"/>
          </a:xfrm>
          <a:prstGeom prst="rect">
            <a:avLst/>
          </a:prstGeom>
        </p:spPr>
      </p:pic>
      <p:pic>
        <p:nvPicPr>
          <p:cNvPr id="15" name="Picture 14" descr="A group of people in a room&#10;&#10;Description automatically generated">
            <a:extLst>
              <a:ext uri="{FF2B5EF4-FFF2-40B4-BE49-F238E27FC236}">
                <a16:creationId xmlns:a16="http://schemas.microsoft.com/office/drawing/2014/main" id="{8B144006-929A-60EF-2693-3A8C2EC67754}"/>
              </a:ext>
            </a:extLst>
          </p:cNvPr>
          <p:cNvPicPr>
            <a:picLocks noChangeAspect="1"/>
          </p:cNvPicPr>
          <p:nvPr/>
        </p:nvPicPr>
        <p:blipFill>
          <a:blip r:embed="rId9">
            <a:extLst>
              <a:ext uri="{28A0092B-C50C-407E-A947-70E740481C1C}">
                <a14:useLocalDpi xmlns:a14="http://schemas.microsoft.com/office/drawing/2010/main" val="0"/>
              </a:ext>
            </a:extLst>
          </a:blip>
          <a:srcRect l="36297" t="25958" r="14917" b="39691"/>
          <a:stretch/>
        </p:blipFill>
        <p:spPr>
          <a:xfrm>
            <a:off x="9108682" y="2860901"/>
            <a:ext cx="1894796" cy="1778913"/>
          </a:xfrm>
          <a:prstGeom prst="rect">
            <a:avLst/>
          </a:prstGeom>
        </p:spPr>
      </p:pic>
      <p:sp>
        <p:nvSpPr>
          <p:cNvPr id="3" name="TextBox 2">
            <a:extLst>
              <a:ext uri="{FF2B5EF4-FFF2-40B4-BE49-F238E27FC236}">
                <a16:creationId xmlns:a16="http://schemas.microsoft.com/office/drawing/2014/main" id="{A0A92E84-7265-3BF9-2478-B36022288D2B}"/>
              </a:ext>
            </a:extLst>
          </p:cNvPr>
          <p:cNvSpPr txBox="1"/>
          <p:nvPr/>
        </p:nvSpPr>
        <p:spPr>
          <a:xfrm>
            <a:off x="3100019" y="2333686"/>
            <a:ext cx="5341141" cy="4524314"/>
          </a:xfrm>
          <a:prstGeom prst="rect">
            <a:avLst/>
          </a:prstGeom>
          <a:noFill/>
        </p:spPr>
        <p:txBody>
          <a:bodyPr wrap="square">
            <a:spAutoFit/>
          </a:bodyPr>
          <a:lstStyle/>
          <a:p>
            <a:r>
              <a:rPr lang="en-US" sz="1600" dirty="0"/>
              <a:t>Project Name : V.I.R.A.L (Level Up Learning with AI)</a:t>
            </a:r>
          </a:p>
          <a:p>
            <a:endParaRPr lang="en-US" sz="1600" dirty="0"/>
          </a:p>
          <a:p>
            <a:r>
              <a:rPr lang="en-US" sz="1600" dirty="0"/>
              <a:t>Presented By :Muhammad Asif Bin </a:t>
            </a:r>
            <a:r>
              <a:rPr lang="en-US" sz="1600" dirty="0" err="1"/>
              <a:t>Aidwan</a:t>
            </a:r>
            <a:endParaRPr lang="en-US" sz="1600" dirty="0"/>
          </a:p>
          <a:p>
            <a:endParaRPr lang="en-US" sz="1600" dirty="0"/>
          </a:p>
          <a:p>
            <a:r>
              <a:rPr lang="en-US" sz="1600" dirty="0"/>
              <a:t>Supervisor : Lim Kok Cheng</a:t>
            </a:r>
          </a:p>
          <a:p>
            <a:endParaRPr lang="en-US" sz="1600" dirty="0"/>
          </a:p>
          <a:p>
            <a:r>
              <a:rPr lang="en-US" sz="1600" dirty="0"/>
              <a:t>Summary of the project : V.I.R.A.L. is an AI-powered educational platform that improves learning outcomes through individualized challenges, feedback, and gamified experiences. It has an adaptive AI competitor to increase participation and solve traditional learning’s inefficiencies</a:t>
            </a:r>
          </a:p>
          <a:p>
            <a:endParaRPr lang="en-US" sz="1600" dirty="0"/>
          </a:p>
          <a:p>
            <a:r>
              <a:rPr lang="en-US" sz="1600" dirty="0"/>
              <a:t>Reason for Choosing : V.I.R.A.L. support SPM preparation and encourages individualized, self-directed learning while working with educational institutions and governmental organization to have a significant effect.</a:t>
            </a:r>
          </a:p>
        </p:txBody>
      </p:sp>
    </p:spTree>
    <p:extLst>
      <p:ext uri="{BB962C8B-B14F-4D97-AF65-F5344CB8AC3E}">
        <p14:creationId xmlns:p14="http://schemas.microsoft.com/office/powerpoint/2010/main" val="2295803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F2189-AA52-2BA0-1B9D-91B9DC49169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D358577-2A4D-2B3F-3D45-59A8CBDFEDCE}"/>
              </a:ext>
            </a:extLst>
          </p:cNvPr>
          <p:cNvPicPr>
            <a:picLocks noChangeAspect="1"/>
          </p:cNvPicPr>
          <p:nvPr/>
        </p:nvPicPr>
        <p:blipFill>
          <a:blip r:embed="rId2">
            <a:extLst>
              <a:ext uri="{28A0092B-C50C-407E-A947-70E740481C1C}">
                <a14:useLocalDpi xmlns:a14="http://schemas.microsoft.com/office/drawing/2010/main" val="0"/>
              </a:ext>
            </a:extLst>
          </a:blip>
          <a:srcRect t="26636" b="375"/>
          <a:stretch/>
        </p:blipFill>
        <p:spPr>
          <a:xfrm>
            <a:off x="10596584" y="4865810"/>
            <a:ext cx="1454485" cy="1415489"/>
          </a:xfrm>
          <a:prstGeom prst="rect">
            <a:avLst/>
          </a:prstGeom>
        </p:spPr>
      </p:pic>
      <p:sp>
        <p:nvSpPr>
          <p:cNvPr id="6" name="Title 1">
            <a:extLst>
              <a:ext uri="{FF2B5EF4-FFF2-40B4-BE49-F238E27FC236}">
                <a16:creationId xmlns:a16="http://schemas.microsoft.com/office/drawing/2014/main" id="{D3A639CB-D45E-00C2-2706-61F89D79B1B0}"/>
              </a:ext>
            </a:extLst>
          </p:cNvPr>
          <p:cNvSpPr>
            <a:spLocks noGrp="1"/>
          </p:cNvSpPr>
          <p:nvPr>
            <p:ph type="title"/>
          </p:nvPr>
        </p:nvSpPr>
        <p:spPr>
          <a:xfrm>
            <a:off x="6736105" y="-139371"/>
            <a:ext cx="5567305" cy="580806"/>
          </a:xfrm>
        </p:spPr>
        <p:txBody>
          <a:bodyPr>
            <a:noAutofit/>
          </a:bodyPr>
          <a:lstStyle/>
          <a:p>
            <a:r>
              <a:rPr lang="en-MY" sz="2400" dirty="0"/>
              <a:t>Summary of 5 Best Final Year Project 1</a:t>
            </a:r>
          </a:p>
        </p:txBody>
      </p:sp>
      <p:pic>
        <p:nvPicPr>
          <p:cNvPr id="7" name="Picture 6" descr="A poster with text and pictures of a cell phone&#10;&#10;Description automatically generated">
            <a:extLst>
              <a:ext uri="{FF2B5EF4-FFF2-40B4-BE49-F238E27FC236}">
                <a16:creationId xmlns:a16="http://schemas.microsoft.com/office/drawing/2014/main" id="{64C4A76E-3E07-CFF7-3E36-0169D92B3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30" y="2379098"/>
            <a:ext cx="2942390" cy="4274982"/>
          </a:xfrm>
          <a:prstGeom prst="rect">
            <a:avLst/>
          </a:prstGeom>
        </p:spPr>
      </p:pic>
      <p:sp>
        <p:nvSpPr>
          <p:cNvPr id="8" name="Title 1">
            <a:extLst>
              <a:ext uri="{FF2B5EF4-FFF2-40B4-BE49-F238E27FC236}">
                <a16:creationId xmlns:a16="http://schemas.microsoft.com/office/drawing/2014/main" id="{ABD8C210-CA55-0769-320E-0C081F369162}"/>
              </a:ext>
            </a:extLst>
          </p:cNvPr>
          <p:cNvSpPr txBox="1">
            <a:spLocks/>
          </p:cNvSpPr>
          <p:nvPr/>
        </p:nvSpPr>
        <p:spPr>
          <a:xfrm>
            <a:off x="68345" y="775616"/>
            <a:ext cx="11982725" cy="144257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MY" dirty="0"/>
              <a:t>3. Smart System for Plantation Workforce Tracking (SMART-WET)</a:t>
            </a:r>
          </a:p>
        </p:txBody>
      </p:sp>
      <p:pic>
        <p:nvPicPr>
          <p:cNvPr id="9" name="Picture 8">
            <a:extLst>
              <a:ext uri="{FF2B5EF4-FFF2-40B4-BE49-F238E27FC236}">
                <a16:creationId xmlns:a16="http://schemas.microsoft.com/office/drawing/2014/main" id="{D304DF60-782A-95BB-46BD-660E04ED6CE7}"/>
              </a:ext>
            </a:extLst>
          </p:cNvPr>
          <p:cNvPicPr>
            <a:picLocks noChangeAspect="1"/>
          </p:cNvPicPr>
          <p:nvPr/>
        </p:nvPicPr>
        <p:blipFill>
          <a:blip r:embed="rId4">
            <a:extLst>
              <a:ext uri="{28A0092B-C50C-407E-A947-70E740481C1C}">
                <a14:useLocalDpi xmlns:a14="http://schemas.microsoft.com/office/drawing/2010/main" val="0"/>
              </a:ext>
            </a:extLst>
          </a:blip>
          <a:srcRect l="9432" t="20361" r="10928" b="21511"/>
          <a:stretch/>
        </p:blipFill>
        <p:spPr>
          <a:xfrm>
            <a:off x="9948578" y="2729654"/>
            <a:ext cx="1712625" cy="1666708"/>
          </a:xfrm>
          <a:prstGeom prst="rect">
            <a:avLst/>
          </a:prstGeom>
        </p:spPr>
      </p:pic>
      <p:pic>
        <p:nvPicPr>
          <p:cNvPr id="10" name="Picture 9" descr="A poster with text and pictures&#10;&#10;Description automatically generated">
            <a:extLst>
              <a:ext uri="{FF2B5EF4-FFF2-40B4-BE49-F238E27FC236}">
                <a16:creationId xmlns:a16="http://schemas.microsoft.com/office/drawing/2014/main" id="{11212D20-8202-B9B1-BAA3-253579CE52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31" y="2358806"/>
            <a:ext cx="2942390" cy="4217535"/>
          </a:xfrm>
          <a:prstGeom prst="rect">
            <a:avLst/>
          </a:prstGeom>
        </p:spPr>
      </p:pic>
      <p:pic>
        <p:nvPicPr>
          <p:cNvPr id="11" name="Picture 10">
            <a:extLst>
              <a:ext uri="{FF2B5EF4-FFF2-40B4-BE49-F238E27FC236}">
                <a16:creationId xmlns:a16="http://schemas.microsoft.com/office/drawing/2014/main" id="{C102E557-A654-0186-8926-9E89EE69AD1B}"/>
              </a:ext>
            </a:extLst>
          </p:cNvPr>
          <p:cNvPicPr>
            <a:picLocks noChangeAspect="1"/>
          </p:cNvPicPr>
          <p:nvPr/>
        </p:nvPicPr>
        <p:blipFill>
          <a:blip r:embed="rId6">
            <a:extLst>
              <a:ext uri="{28A0092B-C50C-407E-A947-70E740481C1C}">
                <a14:useLocalDpi xmlns:a14="http://schemas.microsoft.com/office/drawing/2010/main" val="0"/>
              </a:ext>
            </a:extLst>
          </a:blip>
          <a:srcRect l="17399" t="1705" r="8160" b="1705"/>
          <a:stretch/>
        </p:blipFill>
        <p:spPr>
          <a:xfrm>
            <a:off x="8851686" y="4802156"/>
            <a:ext cx="1644752" cy="1600657"/>
          </a:xfrm>
          <a:prstGeom prst="rect">
            <a:avLst/>
          </a:prstGeom>
        </p:spPr>
      </p:pic>
      <p:pic>
        <p:nvPicPr>
          <p:cNvPr id="12" name="Picture 11">
            <a:extLst>
              <a:ext uri="{FF2B5EF4-FFF2-40B4-BE49-F238E27FC236}">
                <a16:creationId xmlns:a16="http://schemas.microsoft.com/office/drawing/2014/main" id="{DEE32BC8-A9A0-000A-12AE-3C4515F08ABD}"/>
              </a:ext>
            </a:extLst>
          </p:cNvPr>
          <p:cNvPicPr>
            <a:picLocks noChangeAspect="1"/>
          </p:cNvPicPr>
          <p:nvPr/>
        </p:nvPicPr>
        <p:blipFill>
          <a:blip r:embed="rId7">
            <a:extLst>
              <a:ext uri="{28A0092B-C50C-407E-A947-70E740481C1C}">
                <a14:useLocalDpi xmlns:a14="http://schemas.microsoft.com/office/drawing/2010/main" val="0"/>
              </a:ext>
            </a:extLst>
          </a:blip>
          <a:srcRect t="6369" r="-2" b="22849"/>
          <a:stretch/>
        </p:blipFill>
        <p:spPr>
          <a:xfrm>
            <a:off x="10529820" y="4789187"/>
            <a:ext cx="1662180" cy="1568733"/>
          </a:xfrm>
          <a:prstGeom prst="rect">
            <a:avLst/>
          </a:prstGeom>
        </p:spPr>
      </p:pic>
      <p:sp>
        <p:nvSpPr>
          <p:cNvPr id="3" name="TextBox 2">
            <a:extLst>
              <a:ext uri="{FF2B5EF4-FFF2-40B4-BE49-F238E27FC236}">
                <a16:creationId xmlns:a16="http://schemas.microsoft.com/office/drawing/2014/main" id="{E7537798-D86E-EFEC-4466-CE10BA91CC5A}"/>
              </a:ext>
            </a:extLst>
          </p:cNvPr>
          <p:cNvSpPr txBox="1"/>
          <p:nvPr/>
        </p:nvSpPr>
        <p:spPr>
          <a:xfrm>
            <a:off x="3083319" y="2205415"/>
            <a:ext cx="5817668" cy="4801314"/>
          </a:xfrm>
          <a:prstGeom prst="rect">
            <a:avLst/>
          </a:prstGeom>
          <a:noFill/>
        </p:spPr>
        <p:txBody>
          <a:bodyPr wrap="square">
            <a:spAutoFit/>
          </a:bodyPr>
          <a:lstStyle/>
          <a:p>
            <a:r>
              <a:rPr lang="en-US" dirty="0"/>
              <a:t>Project Name : SMART-WET</a:t>
            </a:r>
          </a:p>
          <a:p>
            <a:endParaRPr lang="en-US" dirty="0"/>
          </a:p>
          <a:p>
            <a:r>
              <a:rPr lang="en-US" dirty="0"/>
              <a:t>Presented By : Muhammad Hazeem </a:t>
            </a:r>
            <a:r>
              <a:rPr lang="en-US" dirty="0" err="1"/>
              <a:t>Luqman</a:t>
            </a:r>
            <a:endParaRPr lang="en-US" dirty="0"/>
          </a:p>
          <a:p>
            <a:endParaRPr lang="en-US" dirty="0"/>
          </a:p>
          <a:p>
            <a:r>
              <a:rPr lang="en-US" dirty="0"/>
              <a:t>Summary of the project : SMART-WET uses IoT technology to track the movement of plantation workers in real time. By resolving the inefficiencies of conventional manual monitoring, offering real-time updates, and facilitating improved supervision and efficiency via a digital dashboard interface.</a:t>
            </a:r>
          </a:p>
          <a:p>
            <a:endParaRPr lang="en-US" dirty="0"/>
          </a:p>
          <a:p>
            <a:r>
              <a:rPr lang="en-US" dirty="0"/>
              <a:t>Reason for Choosing : SMART-WET solved major issues in plantation worker management by providing a real-time tracking system. IT is a useful instrument for updating agricultural methods because of its capacity to increase production, and facilitate well-informed decision-making</a:t>
            </a:r>
            <a:r>
              <a:rPr lang="en-US" dirty="0">
                <a:solidFill>
                  <a:schemeClr val="bg1"/>
                </a:solidFill>
              </a:rPr>
              <a:t>.</a:t>
            </a:r>
          </a:p>
        </p:txBody>
      </p:sp>
    </p:spTree>
    <p:extLst>
      <p:ext uri="{BB962C8B-B14F-4D97-AF65-F5344CB8AC3E}">
        <p14:creationId xmlns:p14="http://schemas.microsoft.com/office/powerpoint/2010/main" val="3752710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405EA-10DA-BDB3-C75F-4B1B4F54CAAA}"/>
            </a:ext>
          </a:extLst>
        </p:cNvPr>
        <p:cNvGrpSpPr/>
        <p:nvPr/>
      </p:nvGrpSpPr>
      <p:grpSpPr>
        <a:xfrm>
          <a:off x="0" y="0"/>
          <a:ext cx="0" cy="0"/>
          <a:chOff x="0" y="0"/>
          <a:chExt cx="0" cy="0"/>
        </a:xfrm>
      </p:grpSpPr>
      <p:pic>
        <p:nvPicPr>
          <p:cNvPr id="10" name="Picture 9" descr="A person giving a thumbs up&#10;&#10;Description automatically generated">
            <a:extLst>
              <a:ext uri="{FF2B5EF4-FFF2-40B4-BE49-F238E27FC236}">
                <a16:creationId xmlns:a16="http://schemas.microsoft.com/office/drawing/2014/main" id="{99EB154A-873E-6A1C-1986-5DA36BFD5705}"/>
              </a:ext>
            </a:extLst>
          </p:cNvPr>
          <p:cNvPicPr>
            <a:picLocks noChangeAspect="1"/>
          </p:cNvPicPr>
          <p:nvPr/>
        </p:nvPicPr>
        <p:blipFill>
          <a:blip r:embed="rId2">
            <a:extLst>
              <a:ext uri="{28A0092B-C50C-407E-A947-70E740481C1C}">
                <a14:useLocalDpi xmlns:a14="http://schemas.microsoft.com/office/drawing/2010/main" val="0"/>
              </a:ext>
            </a:extLst>
          </a:blip>
          <a:srcRect l="6688" t="21893" r="12684" b="20643"/>
          <a:stretch/>
        </p:blipFill>
        <p:spPr>
          <a:xfrm>
            <a:off x="8149389" y="4421537"/>
            <a:ext cx="2548318" cy="2421608"/>
          </a:xfrm>
          <a:prstGeom prst="rect">
            <a:avLst/>
          </a:prstGeom>
        </p:spPr>
      </p:pic>
      <p:pic>
        <p:nvPicPr>
          <p:cNvPr id="11" name="Picture 10">
            <a:extLst>
              <a:ext uri="{FF2B5EF4-FFF2-40B4-BE49-F238E27FC236}">
                <a16:creationId xmlns:a16="http://schemas.microsoft.com/office/drawing/2014/main" id="{7580B8BC-16AD-42ED-6940-CE4A327C0380}"/>
              </a:ext>
            </a:extLst>
          </p:cNvPr>
          <p:cNvPicPr>
            <a:picLocks noChangeAspect="1"/>
          </p:cNvPicPr>
          <p:nvPr/>
        </p:nvPicPr>
        <p:blipFill>
          <a:blip r:embed="rId3">
            <a:extLst>
              <a:ext uri="{28A0092B-C50C-407E-A947-70E740481C1C}">
                <a14:useLocalDpi xmlns:a14="http://schemas.microsoft.com/office/drawing/2010/main" val="0"/>
              </a:ext>
            </a:extLst>
          </a:blip>
          <a:srcRect l="56692" t="20170" b="6666"/>
          <a:stretch/>
        </p:blipFill>
        <p:spPr>
          <a:xfrm>
            <a:off x="9643681" y="2295831"/>
            <a:ext cx="2548319" cy="2497067"/>
          </a:xfrm>
          <a:prstGeom prst="rect">
            <a:avLst/>
          </a:prstGeom>
        </p:spPr>
      </p:pic>
      <p:sp>
        <p:nvSpPr>
          <p:cNvPr id="5" name="Title 1">
            <a:extLst>
              <a:ext uri="{FF2B5EF4-FFF2-40B4-BE49-F238E27FC236}">
                <a16:creationId xmlns:a16="http://schemas.microsoft.com/office/drawing/2014/main" id="{0D71A26D-E679-6F2D-C025-52B66A5A4534}"/>
              </a:ext>
            </a:extLst>
          </p:cNvPr>
          <p:cNvSpPr>
            <a:spLocks noGrp="1"/>
          </p:cNvSpPr>
          <p:nvPr>
            <p:ph type="title"/>
          </p:nvPr>
        </p:nvSpPr>
        <p:spPr>
          <a:xfrm>
            <a:off x="6736105" y="-139371"/>
            <a:ext cx="5567305" cy="580806"/>
          </a:xfrm>
        </p:spPr>
        <p:txBody>
          <a:bodyPr>
            <a:noAutofit/>
          </a:bodyPr>
          <a:lstStyle/>
          <a:p>
            <a:r>
              <a:rPr lang="en-MY" sz="2400" dirty="0"/>
              <a:t>Summary of 5 Best Final Year Project 1</a:t>
            </a:r>
          </a:p>
        </p:txBody>
      </p:sp>
      <p:pic>
        <p:nvPicPr>
          <p:cNvPr id="6" name="Picture 5" descr="A poster with text and pictures of a cell phone&#10;&#10;Description automatically generated">
            <a:extLst>
              <a:ext uri="{FF2B5EF4-FFF2-40B4-BE49-F238E27FC236}">
                <a16:creationId xmlns:a16="http://schemas.microsoft.com/office/drawing/2014/main" id="{A8A2F29B-E5B4-CC75-FE0B-0D99BEE45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30" y="2379098"/>
            <a:ext cx="2942390" cy="4274982"/>
          </a:xfrm>
          <a:prstGeom prst="rect">
            <a:avLst/>
          </a:prstGeom>
        </p:spPr>
      </p:pic>
      <p:sp>
        <p:nvSpPr>
          <p:cNvPr id="7" name="Title 1">
            <a:extLst>
              <a:ext uri="{FF2B5EF4-FFF2-40B4-BE49-F238E27FC236}">
                <a16:creationId xmlns:a16="http://schemas.microsoft.com/office/drawing/2014/main" id="{6F4ECBC5-714C-2BE2-271E-1A10C87BB911}"/>
              </a:ext>
            </a:extLst>
          </p:cNvPr>
          <p:cNvSpPr txBox="1">
            <a:spLocks/>
          </p:cNvSpPr>
          <p:nvPr/>
        </p:nvSpPr>
        <p:spPr>
          <a:xfrm>
            <a:off x="140930" y="693549"/>
            <a:ext cx="11404186" cy="144257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MY" dirty="0"/>
              <a:t>4. TNB-Substation Assets Monitoring System (SAMS)</a:t>
            </a:r>
          </a:p>
        </p:txBody>
      </p:sp>
      <p:pic>
        <p:nvPicPr>
          <p:cNvPr id="9" name="Picture 8" descr="A poster with text and images&#10;&#10;Description automatically generated">
            <a:extLst>
              <a:ext uri="{FF2B5EF4-FFF2-40B4-BE49-F238E27FC236}">
                <a16:creationId xmlns:a16="http://schemas.microsoft.com/office/drawing/2014/main" id="{FC5EF9DA-4163-C4D1-59F2-304B1D00B8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30" y="2388233"/>
            <a:ext cx="2929437" cy="4265847"/>
          </a:xfrm>
          <a:prstGeom prst="rect">
            <a:avLst/>
          </a:prstGeom>
        </p:spPr>
      </p:pic>
      <p:sp>
        <p:nvSpPr>
          <p:cNvPr id="3" name="TextBox 2">
            <a:extLst>
              <a:ext uri="{FF2B5EF4-FFF2-40B4-BE49-F238E27FC236}">
                <a16:creationId xmlns:a16="http://schemas.microsoft.com/office/drawing/2014/main" id="{94EE100B-A596-0140-6864-0795438D13F0}"/>
              </a:ext>
            </a:extLst>
          </p:cNvPr>
          <p:cNvSpPr txBox="1"/>
          <p:nvPr/>
        </p:nvSpPr>
        <p:spPr>
          <a:xfrm>
            <a:off x="3083320" y="2261936"/>
            <a:ext cx="5066069" cy="4596064"/>
          </a:xfrm>
          <a:prstGeom prst="rect">
            <a:avLst/>
          </a:prstGeom>
          <a:noFill/>
        </p:spPr>
        <p:txBody>
          <a:bodyPr wrap="square">
            <a:spAutoFit/>
          </a:bodyPr>
          <a:lstStyle/>
          <a:p>
            <a:r>
              <a:rPr lang="en-US" sz="1600" dirty="0"/>
              <a:t>Project Name : TNB-SAMS</a:t>
            </a:r>
          </a:p>
          <a:p>
            <a:endParaRPr lang="en-US" sz="1600" dirty="0"/>
          </a:p>
          <a:p>
            <a:r>
              <a:rPr lang="en-US" sz="1600" dirty="0"/>
              <a:t>Presented By : Muhammad </a:t>
            </a:r>
            <a:r>
              <a:rPr lang="en-US" sz="1600" dirty="0" err="1"/>
              <a:t>Zulfitri</a:t>
            </a:r>
            <a:r>
              <a:rPr lang="en-US" sz="1600" dirty="0"/>
              <a:t> Hakeem</a:t>
            </a:r>
          </a:p>
          <a:p>
            <a:endParaRPr lang="en-US" sz="1600" dirty="0"/>
          </a:p>
          <a:p>
            <a:r>
              <a:rPr lang="en-US" sz="1600" dirty="0"/>
              <a:t>Supervisor : </a:t>
            </a:r>
            <a:r>
              <a:rPr lang="en-US" sz="1600" dirty="0" err="1"/>
              <a:t>Naziffa</a:t>
            </a:r>
            <a:r>
              <a:rPr lang="en-US" sz="1600" dirty="0"/>
              <a:t> Raha Binti Md Nasir, TS.</a:t>
            </a:r>
          </a:p>
          <a:p>
            <a:endParaRPr lang="en-US" sz="1600" dirty="0"/>
          </a:p>
          <a:p>
            <a:r>
              <a:rPr lang="en-US" sz="1600" dirty="0"/>
              <a:t>Summary of the project : TNB-SAMS is an online tool that evaluates and display data  from switchgear sensors, offering real-time notifications and practical advice to improve the dependability and operational effectiveness of electrical distribution</a:t>
            </a:r>
          </a:p>
          <a:p>
            <a:endParaRPr lang="en-US" sz="1600" dirty="0"/>
          </a:p>
          <a:p>
            <a:r>
              <a:rPr lang="en-US" sz="1600" dirty="0"/>
              <a:t>Reason for choosing : TNB-SAMS improves asset management and operational performance by meeting the demand for centralized sensor monitoring. It is useful in a variety of sectors, including manufacturing, data center, and the oil and gas industry, due to its versatility</a:t>
            </a:r>
          </a:p>
        </p:txBody>
      </p:sp>
    </p:spTree>
    <p:extLst>
      <p:ext uri="{BB962C8B-B14F-4D97-AF65-F5344CB8AC3E}">
        <p14:creationId xmlns:p14="http://schemas.microsoft.com/office/powerpoint/2010/main" val="4032027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F1E07-8239-327E-1DF9-72B1097E700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C444503-A111-8D30-58B3-7C973DA1FB5B}"/>
              </a:ext>
            </a:extLst>
          </p:cNvPr>
          <p:cNvSpPr>
            <a:spLocks noGrp="1"/>
          </p:cNvSpPr>
          <p:nvPr>
            <p:ph type="title"/>
          </p:nvPr>
        </p:nvSpPr>
        <p:spPr>
          <a:xfrm>
            <a:off x="6736105" y="-139371"/>
            <a:ext cx="5567305" cy="580806"/>
          </a:xfrm>
        </p:spPr>
        <p:txBody>
          <a:bodyPr>
            <a:noAutofit/>
          </a:bodyPr>
          <a:lstStyle/>
          <a:p>
            <a:r>
              <a:rPr lang="en-MY" sz="2400" dirty="0"/>
              <a:t>Summary of 5 Best Final Year Project 1</a:t>
            </a:r>
          </a:p>
        </p:txBody>
      </p:sp>
      <p:pic>
        <p:nvPicPr>
          <p:cNvPr id="7" name="Picture 6" descr="A poster with text and pictures of a cell phone&#10;&#10;Description automatically generated">
            <a:extLst>
              <a:ext uri="{FF2B5EF4-FFF2-40B4-BE49-F238E27FC236}">
                <a16:creationId xmlns:a16="http://schemas.microsoft.com/office/drawing/2014/main" id="{46407C41-FBA9-6881-8C6B-79E944AED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30" y="2379098"/>
            <a:ext cx="2942390" cy="4274982"/>
          </a:xfrm>
          <a:prstGeom prst="rect">
            <a:avLst/>
          </a:prstGeom>
        </p:spPr>
      </p:pic>
      <p:sp>
        <p:nvSpPr>
          <p:cNvPr id="8" name="Title 1">
            <a:extLst>
              <a:ext uri="{FF2B5EF4-FFF2-40B4-BE49-F238E27FC236}">
                <a16:creationId xmlns:a16="http://schemas.microsoft.com/office/drawing/2014/main" id="{E5C7F2AF-803E-780B-EB8F-A84D42F37338}"/>
              </a:ext>
            </a:extLst>
          </p:cNvPr>
          <p:cNvSpPr txBox="1">
            <a:spLocks/>
          </p:cNvSpPr>
          <p:nvPr/>
        </p:nvSpPr>
        <p:spPr>
          <a:xfrm>
            <a:off x="68345" y="1023158"/>
            <a:ext cx="6667760" cy="144257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MY" dirty="0"/>
              <a:t>5. </a:t>
            </a:r>
            <a:r>
              <a:rPr lang="en-MY" dirty="0" err="1"/>
              <a:t>PowerAMP</a:t>
            </a:r>
            <a:endParaRPr lang="en-MY" dirty="0"/>
          </a:p>
        </p:txBody>
      </p:sp>
      <p:pic>
        <p:nvPicPr>
          <p:cNvPr id="10" name="Picture 9">
            <a:extLst>
              <a:ext uri="{FF2B5EF4-FFF2-40B4-BE49-F238E27FC236}">
                <a16:creationId xmlns:a16="http://schemas.microsoft.com/office/drawing/2014/main" id="{2E653764-357E-A683-B6DE-2595E32267C2}"/>
              </a:ext>
            </a:extLst>
          </p:cNvPr>
          <p:cNvPicPr>
            <a:picLocks noChangeAspect="1"/>
          </p:cNvPicPr>
          <p:nvPr/>
        </p:nvPicPr>
        <p:blipFill>
          <a:blip r:embed="rId3">
            <a:extLst>
              <a:ext uri="{28A0092B-C50C-407E-A947-70E740481C1C}">
                <a14:useLocalDpi xmlns:a14="http://schemas.microsoft.com/office/drawing/2010/main" val="0"/>
              </a:ext>
            </a:extLst>
          </a:blip>
          <a:srcRect t="4765"/>
          <a:stretch/>
        </p:blipFill>
        <p:spPr>
          <a:xfrm>
            <a:off x="140930" y="2320949"/>
            <a:ext cx="2942389" cy="4477911"/>
          </a:xfrm>
          <a:prstGeom prst="rect">
            <a:avLst/>
          </a:prstGeom>
        </p:spPr>
      </p:pic>
      <p:pic>
        <p:nvPicPr>
          <p:cNvPr id="11" name="Picture 10" descr="A person standing in front of a display&#10;&#10;Description automatically generated">
            <a:extLst>
              <a:ext uri="{FF2B5EF4-FFF2-40B4-BE49-F238E27FC236}">
                <a16:creationId xmlns:a16="http://schemas.microsoft.com/office/drawing/2014/main" id="{2DAC70D3-69B9-DF56-737A-A70C8D7A3304}"/>
              </a:ext>
            </a:extLst>
          </p:cNvPr>
          <p:cNvPicPr>
            <a:picLocks noChangeAspect="1"/>
          </p:cNvPicPr>
          <p:nvPr/>
        </p:nvPicPr>
        <p:blipFill>
          <a:blip r:embed="rId4">
            <a:extLst>
              <a:ext uri="{28A0092B-C50C-407E-A947-70E740481C1C}">
                <a14:useLocalDpi xmlns:a14="http://schemas.microsoft.com/office/drawing/2010/main" val="0"/>
              </a:ext>
            </a:extLst>
          </a:blip>
          <a:srcRect l="18277" t="20574" r="7036" b="27133"/>
          <a:stretch/>
        </p:blipFill>
        <p:spPr>
          <a:xfrm>
            <a:off x="9629859" y="5187485"/>
            <a:ext cx="1606902" cy="1500120"/>
          </a:xfrm>
          <a:prstGeom prst="rect">
            <a:avLst/>
          </a:prstGeom>
        </p:spPr>
      </p:pic>
      <p:pic>
        <p:nvPicPr>
          <p:cNvPr id="12" name="Picture 11" descr="A group of people looking at a display&#10;&#10;Description automatically generated">
            <a:extLst>
              <a:ext uri="{FF2B5EF4-FFF2-40B4-BE49-F238E27FC236}">
                <a16:creationId xmlns:a16="http://schemas.microsoft.com/office/drawing/2014/main" id="{8EC91618-A5B3-42C8-9127-90A561BBBBD5}"/>
              </a:ext>
            </a:extLst>
          </p:cNvPr>
          <p:cNvPicPr>
            <a:picLocks noChangeAspect="1"/>
          </p:cNvPicPr>
          <p:nvPr/>
        </p:nvPicPr>
        <p:blipFill>
          <a:blip r:embed="rId5">
            <a:extLst>
              <a:ext uri="{28A0092B-C50C-407E-A947-70E740481C1C}">
                <a14:useLocalDpi xmlns:a14="http://schemas.microsoft.com/office/drawing/2010/main" val="0"/>
              </a:ext>
            </a:extLst>
          </a:blip>
          <a:srcRect l="29456" t="23820" r="9731" b="28737"/>
          <a:stretch/>
        </p:blipFill>
        <p:spPr>
          <a:xfrm>
            <a:off x="9519757" y="2320949"/>
            <a:ext cx="1827106" cy="1900500"/>
          </a:xfrm>
          <a:prstGeom prst="rect">
            <a:avLst/>
          </a:prstGeom>
        </p:spPr>
      </p:pic>
      <p:pic>
        <p:nvPicPr>
          <p:cNvPr id="13" name="Picture 12" descr="A group of men standing in a room&#10;&#10;Description automatically generated">
            <a:extLst>
              <a:ext uri="{FF2B5EF4-FFF2-40B4-BE49-F238E27FC236}">
                <a16:creationId xmlns:a16="http://schemas.microsoft.com/office/drawing/2014/main" id="{38EF225A-A74B-11CA-9B58-CBDED49C1EEB}"/>
              </a:ext>
            </a:extLst>
          </p:cNvPr>
          <p:cNvPicPr>
            <a:picLocks noChangeAspect="1"/>
          </p:cNvPicPr>
          <p:nvPr/>
        </p:nvPicPr>
        <p:blipFill>
          <a:blip r:embed="rId6">
            <a:extLst>
              <a:ext uri="{28A0092B-C50C-407E-A947-70E740481C1C}">
                <a14:useLocalDpi xmlns:a14="http://schemas.microsoft.com/office/drawing/2010/main" val="0"/>
              </a:ext>
            </a:extLst>
          </a:blip>
          <a:srcRect l="9235" t="26540" r="6284" b="12444"/>
          <a:stretch/>
        </p:blipFill>
        <p:spPr>
          <a:xfrm>
            <a:off x="10696507" y="3931748"/>
            <a:ext cx="1606903" cy="1547378"/>
          </a:xfrm>
          <a:prstGeom prst="rect">
            <a:avLst/>
          </a:prstGeom>
        </p:spPr>
      </p:pic>
      <p:sp>
        <p:nvSpPr>
          <p:cNvPr id="3" name="TextBox 2">
            <a:extLst>
              <a:ext uri="{FF2B5EF4-FFF2-40B4-BE49-F238E27FC236}">
                <a16:creationId xmlns:a16="http://schemas.microsoft.com/office/drawing/2014/main" id="{B236B3C4-426C-9264-918C-BD4427949BD1}"/>
              </a:ext>
            </a:extLst>
          </p:cNvPr>
          <p:cNvSpPr txBox="1"/>
          <p:nvPr/>
        </p:nvSpPr>
        <p:spPr>
          <a:xfrm>
            <a:off x="3083319" y="2231637"/>
            <a:ext cx="6667760" cy="4801314"/>
          </a:xfrm>
          <a:prstGeom prst="rect">
            <a:avLst/>
          </a:prstGeom>
          <a:noFill/>
        </p:spPr>
        <p:txBody>
          <a:bodyPr wrap="square">
            <a:spAutoFit/>
          </a:bodyPr>
          <a:lstStyle/>
          <a:p>
            <a:r>
              <a:rPr lang="en-US" dirty="0"/>
              <a:t>Project Name : </a:t>
            </a:r>
            <a:r>
              <a:rPr lang="en-US" dirty="0" err="1"/>
              <a:t>PowerAMP</a:t>
            </a:r>
            <a:endParaRPr lang="en-US" dirty="0"/>
          </a:p>
          <a:p>
            <a:endParaRPr lang="en-US" dirty="0"/>
          </a:p>
          <a:p>
            <a:r>
              <a:rPr lang="en-US" dirty="0"/>
              <a:t>Presented By : Muhammad Umar bin </a:t>
            </a:r>
            <a:r>
              <a:rPr lang="en-US" dirty="0" err="1"/>
              <a:t>Zolkiflie</a:t>
            </a:r>
            <a:endParaRPr lang="en-US" dirty="0"/>
          </a:p>
          <a:p>
            <a:endParaRPr lang="en-US" dirty="0"/>
          </a:p>
          <a:p>
            <a:r>
              <a:rPr lang="en-US" dirty="0"/>
              <a:t>Supervisor :TS. </a:t>
            </a:r>
            <a:r>
              <a:rPr lang="en-US" dirty="0" err="1"/>
              <a:t>Naziffa</a:t>
            </a:r>
            <a:r>
              <a:rPr lang="en-US" dirty="0"/>
              <a:t> Raha binti MD Nasir</a:t>
            </a:r>
          </a:p>
          <a:p>
            <a:endParaRPr lang="en-US" dirty="0"/>
          </a:p>
          <a:p>
            <a:r>
              <a:rPr lang="en-US" dirty="0"/>
              <a:t>Summary of the project : </a:t>
            </a:r>
            <a:r>
              <a:rPr lang="en-US" dirty="0" err="1"/>
              <a:t>PowerAMP</a:t>
            </a:r>
            <a:r>
              <a:rPr lang="en-US" dirty="0"/>
              <a:t> is a centralized platform that monitor and  analyzes TNB’s 33kV underground cable network. Through the consolidation of maintenance data, proactive maintenance, performance analysis, and  improved monitoring are made possible.</a:t>
            </a:r>
          </a:p>
          <a:p>
            <a:endParaRPr lang="en-US" dirty="0"/>
          </a:p>
          <a:p>
            <a:r>
              <a:rPr lang="en-US" dirty="0"/>
              <a:t>Reason for Choosing : Data analysis and manual cable monitoring inefficiencies are solved with </a:t>
            </a:r>
            <a:r>
              <a:rPr lang="en-US" dirty="0" err="1"/>
              <a:t>PowerAMP</a:t>
            </a:r>
            <a:r>
              <a:rPr lang="en-US" dirty="0"/>
              <a:t>. Its adaptability support well-informed decision-making and optimal maintenance in the energy, telecommunications, and industrial sectors.</a:t>
            </a:r>
          </a:p>
        </p:txBody>
      </p:sp>
    </p:spTree>
    <p:extLst>
      <p:ext uri="{BB962C8B-B14F-4D97-AF65-F5344CB8AC3E}">
        <p14:creationId xmlns:p14="http://schemas.microsoft.com/office/powerpoint/2010/main" val="3672602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3953-9F42-ED5D-6216-DEBC9F5C431B}"/>
              </a:ext>
            </a:extLst>
          </p:cNvPr>
          <p:cNvSpPr>
            <a:spLocks noGrp="1"/>
          </p:cNvSpPr>
          <p:nvPr>
            <p:ph type="title"/>
          </p:nvPr>
        </p:nvSpPr>
        <p:spPr/>
        <p:txBody>
          <a:bodyPr/>
          <a:lstStyle/>
          <a:p>
            <a:r>
              <a:rPr lang="en-MY" dirty="0"/>
              <a:t>Team Visions (Interest)</a:t>
            </a:r>
          </a:p>
        </p:txBody>
      </p:sp>
      <p:sp>
        <p:nvSpPr>
          <p:cNvPr id="12" name="TextBox 11">
            <a:extLst>
              <a:ext uri="{FF2B5EF4-FFF2-40B4-BE49-F238E27FC236}">
                <a16:creationId xmlns:a16="http://schemas.microsoft.com/office/drawing/2014/main" id="{75EFEFD6-6ADE-C3CB-818A-FB638B3A22C6}"/>
              </a:ext>
            </a:extLst>
          </p:cNvPr>
          <p:cNvSpPr txBox="1"/>
          <p:nvPr/>
        </p:nvSpPr>
        <p:spPr>
          <a:xfrm>
            <a:off x="4491036" y="5473810"/>
            <a:ext cx="2542885" cy="954107"/>
          </a:xfrm>
          <a:prstGeom prst="rect">
            <a:avLst/>
          </a:prstGeom>
          <a:noFill/>
        </p:spPr>
        <p:txBody>
          <a:bodyPr wrap="square">
            <a:spAutoFit/>
          </a:bodyPr>
          <a:lstStyle/>
          <a:p>
            <a:pPr algn="ctr"/>
            <a:r>
              <a:rPr lang="en-US" sz="1400" dirty="0"/>
              <a:t>Contributing to team advocacy of tech awareness in future development of cutting-edge nation.</a:t>
            </a:r>
          </a:p>
        </p:txBody>
      </p:sp>
      <p:pic>
        <p:nvPicPr>
          <p:cNvPr id="4" name="Picture 3" descr="A person sitting at a table with laptops&#10;&#10;Description automatically generated">
            <a:extLst>
              <a:ext uri="{FF2B5EF4-FFF2-40B4-BE49-F238E27FC236}">
                <a16:creationId xmlns:a16="http://schemas.microsoft.com/office/drawing/2014/main" id="{E9B6D174-194E-DEA1-6E0D-58F863569B9A}"/>
              </a:ext>
            </a:extLst>
          </p:cNvPr>
          <p:cNvPicPr>
            <a:picLocks noChangeAspect="1"/>
          </p:cNvPicPr>
          <p:nvPr/>
        </p:nvPicPr>
        <p:blipFill rotWithShape="1">
          <a:blip r:embed="rId2">
            <a:extLst>
              <a:ext uri="{28A0092B-C50C-407E-A947-70E740481C1C}">
                <a14:useLocalDpi xmlns:a14="http://schemas.microsoft.com/office/drawing/2010/main" val="0"/>
              </a:ext>
            </a:extLst>
          </a:blip>
          <a:srcRect r="13711"/>
          <a:stretch/>
        </p:blipFill>
        <p:spPr>
          <a:xfrm>
            <a:off x="732647" y="2894800"/>
            <a:ext cx="2772553" cy="2409825"/>
          </a:xfrm>
          <a:prstGeom prst="rect">
            <a:avLst/>
          </a:prstGeom>
        </p:spPr>
      </p:pic>
      <p:pic>
        <p:nvPicPr>
          <p:cNvPr id="8" name="Picture 7" descr="A group of people in a classroom&#10;&#10;Description automatically generated">
            <a:extLst>
              <a:ext uri="{FF2B5EF4-FFF2-40B4-BE49-F238E27FC236}">
                <a16:creationId xmlns:a16="http://schemas.microsoft.com/office/drawing/2014/main" id="{D1CD0763-B56A-A8D4-F000-62108CA5BA68}"/>
              </a:ext>
            </a:extLst>
          </p:cNvPr>
          <p:cNvPicPr>
            <a:picLocks noChangeAspect="1"/>
          </p:cNvPicPr>
          <p:nvPr/>
        </p:nvPicPr>
        <p:blipFill rotWithShape="1">
          <a:blip r:embed="rId3">
            <a:extLst>
              <a:ext uri="{28A0092B-C50C-407E-A947-70E740481C1C}">
                <a14:useLocalDpi xmlns:a14="http://schemas.microsoft.com/office/drawing/2010/main" val="0"/>
              </a:ext>
            </a:extLst>
          </a:blip>
          <a:srcRect l="13200" t="-683" r="17476" b="683"/>
          <a:stretch/>
        </p:blipFill>
        <p:spPr>
          <a:xfrm>
            <a:off x="8006071" y="2840239"/>
            <a:ext cx="3033404" cy="2447664"/>
          </a:xfrm>
          <a:prstGeom prst="rect">
            <a:avLst/>
          </a:prstGeom>
        </p:spPr>
      </p:pic>
      <p:pic>
        <p:nvPicPr>
          <p:cNvPr id="16" name="Content Placeholder 15">
            <a:extLst>
              <a:ext uri="{FF2B5EF4-FFF2-40B4-BE49-F238E27FC236}">
                <a16:creationId xmlns:a16="http://schemas.microsoft.com/office/drawing/2014/main" id="{03DA961D-F456-4239-0BDB-BCC92304A853}"/>
              </a:ext>
            </a:extLst>
          </p:cNvPr>
          <p:cNvPicPr>
            <a:picLocks noGrp="1" noChangeAspect="1"/>
          </p:cNvPicPr>
          <p:nvPr>
            <p:ph idx="1"/>
          </p:nvPr>
        </p:nvPicPr>
        <p:blipFill>
          <a:blip r:embed="rId4"/>
          <a:stretch>
            <a:fillRect/>
          </a:stretch>
        </p:blipFill>
        <p:spPr>
          <a:xfrm>
            <a:off x="4181768" y="2862558"/>
            <a:ext cx="3161423" cy="2447663"/>
          </a:xfrm>
        </p:spPr>
      </p:pic>
      <p:pic>
        <p:nvPicPr>
          <p:cNvPr id="17" name="Picture 16">
            <a:extLst>
              <a:ext uri="{FF2B5EF4-FFF2-40B4-BE49-F238E27FC236}">
                <a16:creationId xmlns:a16="http://schemas.microsoft.com/office/drawing/2014/main" id="{3A4528CE-FE54-8997-A49E-D809FEC2AD32}"/>
              </a:ext>
            </a:extLst>
          </p:cNvPr>
          <p:cNvPicPr>
            <a:picLocks noChangeAspect="1"/>
          </p:cNvPicPr>
          <p:nvPr/>
        </p:nvPicPr>
        <p:blipFill rotWithShape="1">
          <a:blip r:embed="rId5">
            <a:extLst>
              <a:ext uri="{28A0092B-C50C-407E-A947-70E740481C1C}">
                <a14:useLocalDpi xmlns:a14="http://schemas.microsoft.com/office/drawing/2010/main" val="0"/>
              </a:ext>
            </a:extLst>
          </a:blip>
          <a:srcRect l="25005" t="9046" r="19485" b="41429"/>
          <a:stretch/>
        </p:blipFill>
        <p:spPr>
          <a:xfrm>
            <a:off x="732647" y="3676650"/>
            <a:ext cx="1216474" cy="1627975"/>
          </a:xfrm>
          <a:prstGeom prst="rect">
            <a:avLst/>
          </a:prstGeom>
        </p:spPr>
      </p:pic>
      <p:sp>
        <p:nvSpPr>
          <p:cNvPr id="19" name="TextBox 18">
            <a:extLst>
              <a:ext uri="{FF2B5EF4-FFF2-40B4-BE49-F238E27FC236}">
                <a16:creationId xmlns:a16="http://schemas.microsoft.com/office/drawing/2014/main" id="{8505E26E-B1AA-78F2-E9DA-C61EA47E3967}"/>
              </a:ext>
            </a:extLst>
          </p:cNvPr>
          <p:cNvSpPr txBox="1"/>
          <p:nvPr/>
        </p:nvSpPr>
        <p:spPr>
          <a:xfrm>
            <a:off x="761705" y="5473810"/>
            <a:ext cx="2772554" cy="954107"/>
          </a:xfrm>
          <a:prstGeom prst="rect">
            <a:avLst/>
          </a:prstGeom>
          <a:noFill/>
        </p:spPr>
        <p:txBody>
          <a:bodyPr wrap="square">
            <a:spAutoFit/>
          </a:bodyPr>
          <a:lstStyle/>
          <a:p>
            <a:pPr algn="ctr"/>
            <a:r>
              <a:rPr lang="en-MY" sz="1400" dirty="0"/>
              <a:t>Participating in Digital </a:t>
            </a:r>
            <a:r>
              <a:rPr lang="en-MY" sz="1400" dirty="0" err="1"/>
              <a:t>Technova</a:t>
            </a:r>
            <a:r>
              <a:rPr lang="en-MY" sz="1400" dirty="0"/>
              <a:t> Arena 2022 as following a trends in AI and AR development.</a:t>
            </a:r>
          </a:p>
        </p:txBody>
      </p:sp>
      <p:sp>
        <p:nvSpPr>
          <p:cNvPr id="21" name="TextBox 20">
            <a:extLst>
              <a:ext uri="{FF2B5EF4-FFF2-40B4-BE49-F238E27FC236}">
                <a16:creationId xmlns:a16="http://schemas.microsoft.com/office/drawing/2014/main" id="{B0565896-B57E-5211-03B0-A72323A6DEC7}"/>
              </a:ext>
            </a:extLst>
          </p:cNvPr>
          <p:cNvSpPr txBox="1"/>
          <p:nvPr/>
        </p:nvSpPr>
        <p:spPr>
          <a:xfrm>
            <a:off x="8087705" y="5473810"/>
            <a:ext cx="2870135" cy="738664"/>
          </a:xfrm>
          <a:prstGeom prst="rect">
            <a:avLst/>
          </a:prstGeom>
          <a:noFill/>
        </p:spPr>
        <p:txBody>
          <a:bodyPr wrap="square">
            <a:spAutoFit/>
          </a:bodyPr>
          <a:lstStyle/>
          <a:p>
            <a:pPr algn="ctr"/>
            <a:r>
              <a:rPr lang="en-MY" sz="1400" dirty="0"/>
              <a:t>Interested in AI tool to develop innovative solutions to current issues.</a:t>
            </a:r>
          </a:p>
        </p:txBody>
      </p:sp>
      <p:pic>
        <p:nvPicPr>
          <p:cNvPr id="7" name="Picture 6">
            <a:extLst>
              <a:ext uri="{FF2B5EF4-FFF2-40B4-BE49-F238E27FC236}">
                <a16:creationId xmlns:a16="http://schemas.microsoft.com/office/drawing/2014/main" id="{156941A9-CF0C-9EFE-51BC-AD972DC54168}"/>
              </a:ext>
            </a:extLst>
          </p:cNvPr>
          <p:cNvPicPr>
            <a:picLocks noChangeAspect="1"/>
          </p:cNvPicPr>
          <p:nvPr/>
        </p:nvPicPr>
        <p:blipFill>
          <a:blip r:embed="rId6"/>
          <a:stretch>
            <a:fillRect/>
          </a:stretch>
        </p:blipFill>
        <p:spPr>
          <a:xfrm>
            <a:off x="1813039" y="2831878"/>
            <a:ext cx="1721220" cy="2464386"/>
          </a:xfrm>
          <a:prstGeom prst="rect">
            <a:avLst/>
          </a:prstGeom>
        </p:spPr>
      </p:pic>
      <p:pic>
        <p:nvPicPr>
          <p:cNvPr id="5" name="Picture 4">
            <a:extLst>
              <a:ext uri="{FF2B5EF4-FFF2-40B4-BE49-F238E27FC236}">
                <a16:creationId xmlns:a16="http://schemas.microsoft.com/office/drawing/2014/main" id="{DFFEE921-D495-3C3B-41B5-8DC4CD5C86FD}"/>
              </a:ext>
            </a:extLst>
          </p:cNvPr>
          <p:cNvPicPr>
            <a:picLocks noChangeAspect="1"/>
          </p:cNvPicPr>
          <p:nvPr/>
        </p:nvPicPr>
        <p:blipFill>
          <a:blip r:embed="rId7"/>
          <a:stretch>
            <a:fillRect/>
          </a:stretch>
        </p:blipFill>
        <p:spPr>
          <a:xfrm>
            <a:off x="732647" y="2840240"/>
            <a:ext cx="1752024" cy="2464386"/>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DF65462-4EB1-FFB4-5C45-0060AA3CD144}"/>
                  </a:ext>
                </a:extLst>
              </p14:cNvPr>
              <p14:cNvContentPartPr/>
              <p14:nvPr/>
            </p14:nvContentPartPr>
            <p14:xfrm>
              <a:off x="2577795" y="3876698"/>
              <a:ext cx="184320" cy="3960"/>
            </p14:xfrm>
          </p:contentPart>
        </mc:Choice>
        <mc:Fallback xmlns="">
          <p:pic>
            <p:nvPicPr>
              <p:cNvPr id="9" name="Ink 8">
                <a:extLst>
                  <a:ext uri="{FF2B5EF4-FFF2-40B4-BE49-F238E27FC236}">
                    <a16:creationId xmlns:a16="http://schemas.microsoft.com/office/drawing/2014/main" id="{9DF65462-4EB1-FFB4-5C45-0060AA3CD144}"/>
                  </a:ext>
                </a:extLst>
              </p:cNvPr>
              <p:cNvPicPr/>
              <p:nvPr/>
            </p:nvPicPr>
            <p:blipFill>
              <a:blip r:embed="rId9"/>
              <a:stretch>
                <a:fillRect/>
              </a:stretch>
            </p:blipFill>
            <p:spPr>
              <a:xfrm>
                <a:off x="2571675" y="3870578"/>
                <a:ext cx="196560" cy="16200"/>
              </a:xfrm>
              <a:prstGeom prst="rect">
                <a:avLst/>
              </a:prstGeom>
            </p:spPr>
          </p:pic>
        </mc:Fallback>
      </mc:AlternateContent>
    </p:spTree>
    <p:extLst>
      <p:ext uri="{BB962C8B-B14F-4D97-AF65-F5344CB8AC3E}">
        <p14:creationId xmlns:p14="http://schemas.microsoft.com/office/powerpoint/2010/main" val="167609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8DDAA74B-8E81-4F15-BC0F-4050965FF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74CD4C6-F07B-411C-876A-727559731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83644"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B9C66-DFE6-7A88-3278-76957044D331}"/>
              </a:ext>
            </a:extLst>
          </p:cNvPr>
          <p:cNvSpPr>
            <a:spLocks noGrp="1"/>
          </p:cNvSpPr>
          <p:nvPr>
            <p:ph type="title"/>
          </p:nvPr>
        </p:nvSpPr>
        <p:spPr>
          <a:xfrm>
            <a:off x="484552" y="365125"/>
            <a:ext cx="5022630" cy="2430030"/>
          </a:xfrm>
        </p:spPr>
        <p:txBody>
          <a:bodyPr>
            <a:normAutofit/>
          </a:bodyPr>
          <a:lstStyle/>
          <a:p>
            <a:r>
              <a:rPr lang="en-MY" dirty="0"/>
              <a:t>Introduction</a:t>
            </a:r>
          </a:p>
        </p:txBody>
      </p:sp>
      <p:sp>
        <p:nvSpPr>
          <p:cNvPr id="3" name="Content Placeholder 2">
            <a:extLst>
              <a:ext uri="{FF2B5EF4-FFF2-40B4-BE49-F238E27FC236}">
                <a16:creationId xmlns:a16="http://schemas.microsoft.com/office/drawing/2014/main" id="{D3124A8A-EB48-983E-8D96-66BC03A0D4AE}"/>
              </a:ext>
            </a:extLst>
          </p:cNvPr>
          <p:cNvSpPr>
            <a:spLocks noGrp="1"/>
          </p:cNvSpPr>
          <p:nvPr>
            <p:ph idx="1"/>
          </p:nvPr>
        </p:nvSpPr>
        <p:spPr>
          <a:xfrm>
            <a:off x="484552" y="3870613"/>
            <a:ext cx="5022630" cy="2306349"/>
          </a:xfrm>
        </p:spPr>
        <p:txBody>
          <a:bodyPr>
            <a:normAutofit lnSpcReduction="10000"/>
          </a:bodyPr>
          <a:lstStyle/>
          <a:p>
            <a:pPr>
              <a:lnSpc>
                <a:spcPct val="110000"/>
              </a:lnSpc>
            </a:pPr>
            <a:r>
              <a:rPr lang="en-US" sz="1600" dirty="0"/>
              <a:t>Car loans are a vital financial tool that enable individuals to purchase vehicles by borrowing funds from financial institutions. This case study explores the dynamics of car loans, focusing on their structure, repayment mechanisms, and impacts on both lenders and borrowers. The objective is to analyze different loan packages, address common challenges, and propose solutions for effective car loan management.</a:t>
            </a:r>
            <a:endParaRPr lang="en-MY" sz="1600" dirty="0"/>
          </a:p>
        </p:txBody>
      </p:sp>
      <p:pic>
        <p:nvPicPr>
          <p:cNvPr id="5" name="Picture 4" descr="A hand holding keys and a bunch of money&#10;&#10;Description automatically generated">
            <a:extLst>
              <a:ext uri="{FF2B5EF4-FFF2-40B4-BE49-F238E27FC236}">
                <a16:creationId xmlns:a16="http://schemas.microsoft.com/office/drawing/2014/main" id="{6D96B73E-A458-F582-8044-4799612C90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040" r="15158"/>
          <a:stretch/>
        </p:blipFill>
        <p:spPr>
          <a:xfrm>
            <a:off x="6083644" y="10"/>
            <a:ext cx="6108356" cy="6857990"/>
          </a:xfrm>
          <a:prstGeom prst="rect">
            <a:avLst/>
          </a:prstGeom>
        </p:spPr>
      </p:pic>
    </p:spTree>
    <p:extLst>
      <p:ext uri="{BB962C8B-B14F-4D97-AF65-F5344CB8AC3E}">
        <p14:creationId xmlns:p14="http://schemas.microsoft.com/office/powerpoint/2010/main" val="41099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0AD7-4938-352F-2294-E3FE548209DB}"/>
              </a:ext>
            </a:extLst>
          </p:cNvPr>
          <p:cNvSpPr>
            <a:spLocks noGrp="1"/>
          </p:cNvSpPr>
          <p:nvPr>
            <p:ph type="title"/>
          </p:nvPr>
        </p:nvSpPr>
        <p:spPr/>
        <p:txBody>
          <a:bodyPr/>
          <a:lstStyle/>
          <a:p>
            <a:r>
              <a:rPr lang="en-MY" dirty="0"/>
              <a:t>Objectives</a:t>
            </a:r>
          </a:p>
        </p:txBody>
      </p:sp>
      <p:sp>
        <p:nvSpPr>
          <p:cNvPr id="3" name="Content Placeholder 2">
            <a:extLst>
              <a:ext uri="{FF2B5EF4-FFF2-40B4-BE49-F238E27FC236}">
                <a16:creationId xmlns:a16="http://schemas.microsoft.com/office/drawing/2014/main" id="{20B2D773-D541-C2BA-43B5-2B1FF76A913D}"/>
              </a:ext>
            </a:extLst>
          </p:cNvPr>
          <p:cNvSpPr>
            <a:spLocks noGrp="1"/>
          </p:cNvSpPr>
          <p:nvPr>
            <p:ph idx="1"/>
          </p:nvPr>
        </p:nvSpPr>
        <p:spPr/>
        <p:txBody>
          <a:bodyPr/>
          <a:lstStyle/>
          <a:p>
            <a:pPr marL="457200" indent="-457200">
              <a:buAutoNum type="arabicPeriod"/>
            </a:pPr>
            <a:r>
              <a:rPr lang="en-MY" dirty="0"/>
              <a:t>Understanding car loans</a:t>
            </a:r>
          </a:p>
          <a:p>
            <a:pPr marL="457200" indent="-457200">
              <a:buAutoNum type="arabicPeriod"/>
            </a:pPr>
            <a:r>
              <a:rPr lang="en-MY" dirty="0"/>
              <a:t>Provide their structure</a:t>
            </a:r>
          </a:p>
          <a:p>
            <a:pPr marL="457200" indent="-457200">
              <a:buAutoNum type="arabicPeriod"/>
            </a:pPr>
            <a:r>
              <a:rPr lang="en-MY" dirty="0"/>
              <a:t>Expose the impacts on borrowers and leaners</a:t>
            </a:r>
          </a:p>
        </p:txBody>
      </p:sp>
    </p:spTree>
    <p:extLst>
      <p:ext uri="{BB962C8B-B14F-4D97-AF65-F5344CB8AC3E}">
        <p14:creationId xmlns:p14="http://schemas.microsoft.com/office/powerpoint/2010/main" val="101426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5131DEDA-5C21-43C6-992E-D67346B8A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CBF9F09-8139-4582-BA93-28FD4C501D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8998"/>
            <a:ext cx="3048000" cy="3429001"/>
            <a:chOff x="6096002" y="-9073"/>
            <a:chExt cx="6095998" cy="6867073"/>
          </a:xfrm>
        </p:grpSpPr>
        <p:sp>
          <p:nvSpPr>
            <p:cNvPr id="28" name="Rectangle 27">
              <a:extLst>
                <a:ext uri="{FF2B5EF4-FFF2-40B4-BE49-F238E27FC236}">
                  <a16:creationId xmlns:a16="http://schemas.microsoft.com/office/drawing/2014/main" id="{46F37A86-4802-4D2D-BC81-CAAA2FC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8036E936-463E-41F5-9537-F81C4446E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31" name="Rectangle 3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DC7D90-1896-6251-B864-99C3221194B3}"/>
              </a:ext>
            </a:extLst>
          </p:cNvPr>
          <p:cNvSpPr>
            <a:spLocks noGrp="1"/>
          </p:cNvSpPr>
          <p:nvPr>
            <p:ph type="title"/>
          </p:nvPr>
        </p:nvSpPr>
        <p:spPr>
          <a:xfrm>
            <a:off x="484553" y="554893"/>
            <a:ext cx="10997130" cy="2547816"/>
          </a:xfrm>
        </p:spPr>
        <p:txBody>
          <a:bodyPr vert="horz" lIns="91440" tIns="45720" rIns="91440" bIns="45720" rtlCol="0" anchor="b">
            <a:normAutofit/>
          </a:bodyPr>
          <a:lstStyle/>
          <a:p>
            <a:r>
              <a:rPr lang="en-US" kern="1200">
                <a:latin typeface="+mj-lt"/>
                <a:ea typeface="+mj-ea"/>
                <a:cs typeface="+mj-cs"/>
              </a:rPr>
              <a:t>Loan Packages </a:t>
            </a:r>
          </a:p>
        </p:txBody>
      </p:sp>
      <p:pic>
        <p:nvPicPr>
          <p:cNvPr id="5" name="Content Placeholder 4">
            <a:extLst>
              <a:ext uri="{FF2B5EF4-FFF2-40B4-BE49-F238E27FC236}">
                <a16:creationId xmlns:a16="http://schemas.microsoft.com/office/drawing/2014/main" id="{669EBD31-8C28-62DC-E765-C4AC8A7E89E3}"/>
              </a:ext>
            </a:extLst>
          </p:cNvPr>
          <p:cNvPicPr>
            <a:picLocks noGrp="1" noChangeAspect="1"/>
          </p:cNvPicPr>
          <p:nvPr>
            <p:ph idx="1"/>
          </p:nvPr>
        </p:nvPicPr>
        <p:blipFill>
          <a:blip r:embed="rId2"/>
          <a:stretch>
            <a:fillRect/>
          </a:stretch>
        </p:blipFill>
        <p:spPr>
          <a:xfrm>
            <a:off x="3212504" y="4219080"/>
            <a:ext cx="2788920" cy="1398622"/>
          </a:xfrm>
          <a:prstGeom prst="rect">
            <a:avLst/>
          </a:prstGeom>
        </p:spPr>
      </p:pic>
      <p:pic>
        <p:nvPicPr>
          <p:cNvPr id="7" name="Picture 6">
            <a:extLst>
              <a:ext uri="{FF2B5EF4-FFF2-40B4-BE49-F238E27FC236}">
                <a16:creationId xmlns:a16="http://schemas.microsoft.com/office/drawing/2014/main" id="{01511B72-1BFA-7421-35CC-AE9698A6191D}"/>
              </a:ext>
            </a:extLst>
          </p:cNvPr>
          <p:cNvPicPr>
            <a:picLocks noChangeAspect="1"/>
          </p:cNvPicPr>
          <p:nvPr/>
        </p:nvPicPr>
        <p:blipFill>
          <a:blip r:embed="rId3"/>
          <a:stretch>
            <a:fillRect/>
          </a:stretch>
        </p:blipFill>
        <p:spPr>
          <a:xfrm>
            <a:off x="6225966" y="4284208"/>
            <a:ext cx="3075333" cy="1398621"/>
          </a:xfrm>
          <a:prstGeom prst="rect">
            <a:avLst/>
          </a:prstGeom>
        </p:spPr>
      </p:pic>
      <p:pic>
        <p:nvPicPr>
          <p:cNvPr id="9" name="Picture 8">
            <a:extLst>
              <a:ext uri="{FF2B5EF4-FFF2-40B4-BE49-F238E27FC236}">
                <a16:creationId xmlns:a16="http://schemas.microsoft.com/office/drawing/2014/main" id="{2E8FEC82-35D1-EA72-BD63-53AEEF03FC09}"/>
              </a:ext>
            </a:extLst>
          </p:cNvPr>
          <p:cNvPicPr>
            <a:picLocks noChangeAspect="1"/>
          </p:cNvPicPr>
          <p:nvPr/>
        </p:nvPicPr>
        <p:blipFill>
          <a:blip r:embed="rId4"/>
          <a:stretch>
            <a:fillRect/>
          </a:stretch>
        </p:blipFill>
        <p:spPr>
          <a:xfrm>
            <a:off x="9239430" y="4285521"/>
            <a:ext cx="2952570" cy="1340012"/>
          </a:xfrm>
          <a:prstGeom prst="rect">
            <a:avLst/>
          </a:prstGeom>
        </p:spPr>
      </p:pic>
    </p:spTree>
    <p:extLst>
      <p:ext uri="{BB962C8B-B14F-4D97-AF65-F5344CB8AC3E}">
        <p14:creationId xmlns:p14="http://schemas.microsoft.com/office/powerpoint/2010/main" val="41084846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94C0C11B-582D-4BD6-AFEF-ED15AAF1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22832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4076C0-C3C2-E837-77DC-5CE9340278A6}"/>
              </a:ext>
            </a:extLst>
          </p:cNvPr>
          <p:cNvSpPr>
            <a:spLocks noGrp="1"/>
          </p:cNvSpPr>
          <p:nvPr>
            <p:ph type="title"/>
          </p:nvPr>
        </p:nvSpPr>
        <p:spPr>
          <a:xfrm>
            <a:off x="484553" y="652051"/>
            <a:ext cx="8476567" cy="1495616"/>
          </a:xfrm>
        </p:spPr>
        <p:txBody>
          <a:bodyPr vert="horz" lIns="91440" tIns="45720" rIns="91440" bIns="45720" rtlCol="0" anchor="ctr">
            <a:normAutofit/>
          </a:bodyPr>
          <a:lstStyle/>
          <a:p>
            <a:r>
              <a:rPr lang="en-US" dirty="0"/>
              <a:t>Repayment Schedule</a:t>
            </a:r>
          </a:p>
        </p:txBody>
      </p:sp>
      <p:grpSp>
        <p:nvGrpSpPr>
          <p:cNvPr id="15" name="Group 14">
            <a:extLst>
              <a:ext uri="{FF2B5EF4-FFF2-40B4-BE49-F238E27FC236}">
                <a16:creationId xmlns:a16="http://schemas.microsoft.com/office/drawing/2014/main" id="{16E5FE72-E50C-4D31-BB8A-9DAC217CB0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3997" y="-2084"/>
            <a:ext cx="3048003" cy="2292774"/>
            <a:chOff x="6096002" y="-9073"/>
            <a:chExt cx="6095998" cy="6867073"/>
          </a:xfrm>
        </p:grpSpPr>
        <p:sp>
          <p:nvSpPr>
            <p:cNvPr id="16" name="Rectangle 15">
              <a:extLst>
                <a:ext uri="{FF2B5EF4-FFF2-40B4-BE49-F238E27FC236}">
                  <a16:creationId xmlns:a16="http://schemas.microsoft.com/office/drawing/2014/main" id="{C9337740-26B0-4D7D-9991-5D74346B9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577F3C2-57C2-43EA-9688-9AD33D1A9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Content Placeholder 3">
            <a:extLst>
              <a:ext uri="{FF2B5EF4-FFF2-40B4-BE49-F238E27FC236}">
                <a16:creationId xmlns:a16="http://schemas.microsoft.com/office/drawing/2014/main" id="{4C4E8E2E-E8F3-3215-5F4B-373D64B5CE8F}"/>
              </a:ext>
            </a:extLst>
          </p:cNvPr>
          <p:cNvGraphicFramePr>
            <a:graphicFrameLocks noGrp="1"/>
          </p:cNvGraphicFramePr>
          <p:nvPr>
            <p:ph idx="1"/>
            <p:extLst>
              <p:ext uri="{D42A27DB-BD31-4B8C-83A1-F6EECF244321}">
                <p14:modId xmlns:p14="http://schemas.microsoft.com/office/powerpoint/2010/main" val="3769341657"/>
              </p:ext>
            </p:extLst>
          </p:nvPr>
        </p:nvGraphicFramePr>
        <p:xfrm>
          <a:off x="392875" y="2779000"/>
          <a:ext cx="11406249" cy="3590692"/>
        </p:xfrm>
        <a:graphic>
          <a:graphicData uri="http://schemas.openxmlformats.org/drawingml/2006/table">
            <a:tbl>
              <a:tblPr firstRow="1" firstCol="1" bandRow="1">
                <a:tableStyleId>{E269D01E-BC32-4049-B463-5C60D7B0CCD2}</a:tableStyleId>
              </a:tblPr>
              <a:tblGrid>
                <a:gridCol w="1505099">
                  <a:extLst>
                    <a:ext uri="{9D8B030D-6E8A-4147-A177-3AD203B41FA5}">
                      <a16:colId xmlns:a16="http://schemas.microsoft.com/office/drawing/2014/main" val="690333659"/>
                    </a:ext>
                  </a:extLst>
                </a:gridCol>
                <a:gridCol w="3041552">
                  <a:extLst>
                    <a:ext uri="{9D8B030D-6E8A-4147-A177-3AD203B41FA5}">
                      <a16:colId xmlns:a16="http://schemas.microsoft.com/office/drawing/2014/main" val="1276993348"/>
                    </a:ext>
                  </a:extLst>
                </a:gridCol>
                <a:gridCol w="2908146">
                  <a:extLst>
                    <a:ext uri="{9D8B030D-6E8A-4147-A177-3AD203B41FA5}">
                      <a16:colId xmlns:a16="http://schemas.microsoft.com/office/drawing/2014/main" val="1034088788"/>
                    </a:ext>
                  </a:extLst>
                </a:gridCol>
                <a:gridCol w="3951452">
                  <a:extLst>
                    <a:ext uri="{9D8B030D-6E8A-4147-A177-3AD203B41FA5}">
                      <a16:colId xmlns:a16="http://schemas.microsoft.com/office/drawing/2014/main" val="3091416012"/>
                    </a:ext>
                  </a:extLst>
                </a:gridCol>
              </a:tblGrid>
              <a:tr h="892000">
                <a:tc>
                  <a:txBody>
                    <a:bodyPr/>
                    <a:lstStyle/>
                    <a:p>
                      <a:pPr algn="ctr">
                        <a:lnSpc>
                          <a:spcPct val="107000"/>
                        </a:lnSpc>
                        <a:spcAft>
                          <a:spcPts val="800"/>
                        </a:spcAft>
                      </a:pPr>
                      <a:r>
                        <a:rPr lang="en-MY" sz="2200" b="1" cap="all" spc="60">
                          <a:solidFill>
                            <a:schemeClr val="tx1"/>
                          </a:solidFill>
                          <a:effectLst/>
                        </a:rPr>
                        <a:t>Year</a:t>
                      </a:r>
                      <a:endParaRPr lang="en-MY" sz="2200" b="1" cap="all" spc="6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46289" marR="246289" marT="246289" marB="246289"/>
                </a:tc>
                <a:tc>
                  <a:txBody>
                    <a:bodyPr/>
                    <a:lstStyle/>
                    <a:p>
                      <a:pPr algn="ctr">
                        <a:lnSpc>
                          <a:spcPct val="107000"/>
                        </a:lnSpc>
                        <a:spcAft>
                          <a:spcPts val="800"/>
                        </a:spcAft>
                      </a:pPr>
                      <a:r>
                        <a:rPr lang="en-MY" sz="2200" b="1" cap="all" spc="60" dirty="0">
                          <a:solidFill>
                            <a:schemeClr val="tx1"/>
                          </a:solidFill>
                          <a:effectLst/>
                        </a:rPr>
                        <a:t>Principal (RM)</a:t>
                      </a:r>
                      <a:endParaRPr lang="en-MY" sz="2200" b="1" cap="all" spc="6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46289" marR="246289" marT="246289" marB="246289"/>
                </a:tc>
                <a:tc>
                  <a:txBody>
                    <a:bodyPr/>
                    <a:lstStyle/>
                    <a:p>
                      <a:pPr algn="ctr">
                        <a:lnSpc>
                          <a:spcPct val="107000"/>
                        </a:lnSpc>
                        <a:spcAft>
                          <a:spcPts val="800"/>
                        </a:spcAft>
                      </a:pPr>
                      <a:r>
                        <a:rPr lang="en-MY" sz="2200" b="1" cap="all" spc="60" dirty="0">
                          <a:solidFill>
                            <a:schemeClr val="tx1"/>
                          </a:solidFill>
                          <a:effectLst/>
                        </a:rPr>
                        <a:t>Interest (RM)</a:t>
                      </a:r>
                      <a:endParaRPr lang="en-MY" sz="2200" b="1" cap="all" spc="6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46289" marR="246289" marT="246289" marB="246289"/>
                </a:tc>
                <a:tc>
                  <a:txBody>
                    <a:bodyPr/>
                    <a:lstStyle/>
                    <a:p>
                      <a:pPr algn="ctr">
                        <a:lnSpc>
                          <a:spcPct val="107000"/>
                        </a:lnSpc>
                        <a:spcAft>
                          <a:spcPts val="800"/>
                        </a:spcAft>
                      </a:pPr>
                      <a:r>
                        <a:rPr lang="en-MY" sz="2200" b="1" cap="all" spc="60" dirty="0">
                          <a:solidFill>
                            <a:schemeClr val="tx1"/>
                          </a:solidFill>
                          <a:effectLst/>
                        </a:rPr>
                        <a:t>Total Payment (RM)</a:t>
                      </a:r>
                      <a:endParaRPr lang="en-MY" sz="2200" b="1" cap="all" spc="6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46289" marR="246289" marT="246289" marB="246289"/>
                </a:tc>
                <a:extLst>
                  <a:ext uri="{0D108BD9-81ED-4DB2-BD59-A6C34878D82A}">
                    <a16:rowId xmlns:a16="http://schemas.microsoft.com/office/drawing/2014/main" val="4069821492"/>
                  </a:ext>
                </a:extLst>
              </a:tr>
              <a:tr h="674673">
                <a:tc>
                  <a:txBody>
                    <a:bodyPr/>
                    <a:lstStyle/>
                    <a:p>
                      <a:pPr>
                        <a:lnSpc>
                          <a:spcPct val="107000"/>
                        </a:lnSpc>
                        <a:spcAft>
                          <a:spcPts val="800"/>
                        </a:spcAft>
                      </a:pPr>
                      <a:r>
                        <a:rPr lang="en-MY" sz="2200" b="1" cap="none" spc="0">
                          <a:solidFill>
                            <a:schemeClr val="bg1"/>
                          </a:solidFill>
                          <a:effectLst/>
                        </a:rPr>
                        <a:t>1</a:t>
                      </a:r>
                      <a:endParaRPr lang="en-MY" sz="22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a:solidFill>
                            <a:schemeClr val="bg1"/>
                          </a:solidFill>
                          <a:effectLst/>
                        </a:rPr>
                        <a:t>10,000</a:t>
                      </a:r>
                      <a:endParaRPr lang="en-MY" sz="29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a:solidFill>
                            <a:schemeClr val="bg1"/>
                          </a:solidFill>
                          <a:effectLst/>
                        </a:rPr>
                        <a:t>2,500</a:t>
                      </a:r>
                      <a:endParaRPr lang="en-MY" sz="29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a:solidFill>
                            <a:schemeClr val="bg1"/>
                          </a:solidFill>
                          <a:effectLst/>
                        </a:rPr>
                        <a:t>12,500</a:t>
                      </a:r>
                      <a:endParaRPr lang="en-MY" sz="29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extLst>
                  <a:ext uri="{0D108BD9-81ED-4DB2-BD59-A6C34878D82A}">
                    <a16:rowId xmlns:a16="http://schemas.microsoft.com/office/drawing/2014/main" val="1765719757"/>
                  </a:ext>
                </a:extLst>
              </a:tr>
              <a:tr h="674673">
                <a:tc>
                  <a:txBody>
                    <a:bodyPr/>
                    <a:lstStyle/>
                    <a:p>
                      <a:pPr>
                        <a:lnSpc>
                          <a:spcPct val="107000"/>
                        </a:lnSpc>
                        <a:spcAft>
                          <a:spcPts val="800"/>
                        </a:spcAft>
                      </a:pPr>
                      <a:r>
                        <a:rPr lang="en-MY" sz="2200" b="1" cap="none" spc="0">
                          <a:solidFill>
                            <a:schemeClr val="bg1"/>
                          </a:solidFill>
                          <a:effectLst/>
                        </a:rPr>
                        <a:t>2</a:t>
                      </a:r>
                      <a:endParaRPr lang="en-MY" sz="22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a:solidFill>
                            <a:schemeClr val="bg1"/>
                          </a:solidFill>
                          <a:effectLst/>
                        </a:rPr>
                        <a:t>10,000</a:t>
                      </a:r>
                      <a:endParaRPr lang="en-MY" sz="29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a:solidFill>
                            <a:schemeClr val="bg1"/>
                          </a:solidFill>
                          <a:effectLst/>
                        </a:rPr>
                        <a:t>2,000</a:t>
                      </a:r>
                      <a:endParaRPr lang="en-MY" sz="29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dirty="0">
                          <a:solidFill>
                            <a:schemeClr val="bg1"/>
                          </a:solidFill>
                          <a:effectLst/>
                        </a:rPr>
                        <a:t>12,000</a:t>
                      </a:r>
                      <a:endParaRPr lang="en-MY" sz="29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extLst>
                  <a:ext uri="{0D108BD9-81ED-4DB2-BD59-A6C34878D82A}">
                    <a16:rowId xmlns:a16="http://schemas.microsoft.com/office/drawing/2014/main" val="1717877724"/>
                  </a:ext>
                </a:extLst>
              </a:tr>
              <a:tr h="674673">
                <a:tc>
                  <a:txBody>
                    <a:bodyPr/>
                    <a:lstStyle/>
                    <a:p>
                      <a:pPr>
                        <a:lnSpc>
                          <a:spcPct val="107000"/>
                        </a:lnSpc>
                        <a:spcAft>
                          <a:spcPts val="800"/>
                        </a:spcAft>
                      </a:pPr>
                      <a:r>
                        <a:rPr lang="en-MY" sz="2200" b="1" cap="none" spc="0">
                          <a:solidFill>
                            <a:schemeClr val="bg1"/>
                          </a:solidFill>
                          <a:effectLst/>
                        </a:rPr>
                        <a:t>3</a:t>
                      </a:r>
                      <a:endParaRPr lang="en-MY" sz="22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a:solidFill>
                            <a:schemeClr val="bg1"/>
                          </a:solidFill>
                          <a:effectLst/>
                        </a:rPr>
                        <a:t>10,000</a:t>
                      </a:r>
                      <a:endParaRPr lang="en-MY" sz="29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a:solidFill>
                            <a:schemeClr val="bg1"/>
                          </a:solidFill>
                          <a:effectLst/>
                        </a:rPr>
                        <a:t>1,500</a:t>
                      </a:r>
                      <a:endParaRPr lang="en-MY" sz="29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a:solidFill>
                            <a:schemeClr val="bg1"/>
                          </a:solidFill>
                          <a:effectLst/>
                        </a:rPr>
                        <a:t>11,500</a:t>
                      </a:r>
                      <a:endParaRPr lang="en-MY" sz="29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extLst>
                  <a:ext uri="{0D108BD9-81ED-4DB2-BD59-A6C34878D82A}">
                    <a16:rowId xmlns:a16="http://schemas.microsoft.com/office/drawing/2014/main" val="3232509002"/>
                  </a:ext>
                </a:extLst>
              </a:tr>
              <a:tr h="674673">
                <a:tc>
                  <a:txBody>
                    <a:bodyPr/>
                    <a:lstStyle/>
                    <a:p>
                      <a:pPr>
                        <a:lnSpc>
                          <a:spcPct val="107000"/>
                        </a:lnSpc>
                        <a:spcAft>
                          <a:spcPts val="800"/>
                        </a:spcAft>
                      </a:pPr>
                      <a:r>
                        <a:rPr lang="en-MY" sz="2200" b="1" cap="none" spc="0">
                          <a:solidFill>
                            <a:schemeClr val="bg1"/>
                          </a:solidFill>
                          <a:effectLst/>
                        </a:rPr>
                        <a:t>...</a:t>
                      </a:r>
                      <a:endParaRPr lang="en-MY" sz="22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a:solidFill>
                            <a:schemeClr val="bg1"/>
                          </a:solidFill>
                          <a:effectLst/>
                        </a:rPr>
                        <a:t>...</a:t>
                      </a:r>
                      <a:endParaRPr lang="en-MY" sz="29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a:solidFill>
                            <a:schemeClr val="bg1"/>
                          </a:solidFill>
                          <a:effectLst/>
                        </a:rPr>
                        <a:t>...</a:t>
                      </a:r>
                      <a:endParaRPr lang="en-MY" sz="29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tc>
                  <a:txBody>
                    <a:bodyPr/>
                    <a:lstStyle/>
                    <a:p>
                      <a:pPr>
                        <a:lnSpc>
                          <a:spcPct val="107000"/>
                        </a:lnSpc>
                        <a:spcAft>
                          <a:spcPts val="800"/>
                        </a:spcAft>
                      </a:pPr>
                      <a:r>
                        <a:rPr lang="en-MY" sz="2900" cap="none" spc="0" dirty="0">
                          <a:solidFill>
                            <a:schemeClr val="bg1"/>
                          </a:solidFill>
                          <a:effectLst/>
                        </a:rPr>
                        <a:t>...</a:t>
                      </a:r>
                      <a:endParaRPr lang="en-MY" sz="29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3144" marR="123144" marT="0" marB="164193"/>
                </a:tc>
                <a:extLst>
                  <a:ext uri="{0D108BD9-81ED-4DB2-BD59-A6C34878D82A}">
                    <a16:rowId xmlns:a16="http://schemas.microsoft.com/office/drawing/2014/main" val="1767362813"/>
                  </a:ext>
                </a:extLst>
              </a:tr>
            </a:tbl>
          </a:graphicData>
        </a:graphic>
      </p:graphicFrame>
    </p:spTree>
    <p:extLst>
      <p:ext uri="{BB962C8B-B14F-4D97-AF65-F5344CB8AC3E}">
        <p14:creationId xmlns:p14="http://schemas.microsoft.com/office/powerpoint/2010/main" val="12960103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28">
            <a:extLst>
              <a:ext uri="{FF2B5EF4-FFF2-40B4-BE49-F238E27FC236}">
                <a16:creationId xmlns:a16="http://schemas.microsoft.com/office/drawing/2014/main" id="{5131DEDA-5C21-43C6-992E-D67346B8A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0">
            <a:extLst>
              <a:ext uri="{FF2B5EF4-FFF2-40B4-BE49-F238E27FC236}">
                <a16:creationId xmlns:a16="http://schemas.microsoft.com/office/drawing/2014/main" id="{8CBF9F09-8139-4582-BA93-28FD4C501D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8998"/>
            <a:ext cx="3048000" cy="3429001"/>
            <a:chOff x="6096002" y="-9073"/>
            <a:chExt cx="6095998" cy="6867073"/>
          </a:xfrm>
        </p:grpSpPr>
        <p:sp>
          <p:nvSpPr>
            <p:cNvPr id="32" name="Rectangle 31">
              <a:extLst>
                <a:ext uri="{FF2B5EF4-FFF2-40B4-BE49-F238E27FC236}">
                  <a16:creationId xmlns:a16="http://schemas.microsoft.com/office/drawing/2014/main" id="{46F37A86-4802-4D2D-BC81-CAAA2FC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2">
              <a:extLst>
                <a:ext uri="{FF2B5EF4-FFF2-40B4-BE49-F238E27FC236}">
                  <a16:creationId xmlns:a16="http://schemas.microsoft.com/office/drawing/2014/main" id="{8036E936-463E-41F5-9537-F81C4446E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41" name="Rectangle 3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73427-B1DA-76B5-694F-72A3F243A010}"/>
              </a:ext>
            </a:extLst>
          </p:cNvPr>
          <p:cNvSpPr>
            <a:spLocks noGrp="1"/>
          </p:cNvSpPr>
          <p:nvPr>
            <p:ph type="title"/>
          </p:nvPr>
        </p:nvSpPr>
        <p:spPr>
          <a:xfrm>
            <a:off x="484553" y="554893"/>
            <a:ext cx="10997130" cy="2547816"/>
          </a:xfrm>
        </p:spPr>
        <p:txBody>
          <a:bodyPr vert="horz" lIns="91440" tIns="45720" rIns="91440" bIns="45720" rtlCol="0" anchor="b">
            <a:normAutofit/>
          </a:bodyPr>
          <a:lstStyle/>
          <a:p>
            <a:r>
              <a:rPr lang="en-US" kern="1200">
                <a:latin typeface="+mj-lt"/>
                <a:ea typeface="+mj-ea"/>
                <a:cs typeface="+mj-cs"/>
              </a:rPr>
              <a:t>Customer Profiles</a:t>
            </a:r>
          </a:p>
        </p:txBody>
      </p:sp>
      <p:pic>
        <p:nvPicPr>
          <p:cNvPr id="9" name="Picture 8">
            <a:extLst>
              <a:ext uri="{FF2B5EF4-FFF2-40B4-BE49-F238E27FC236}">
                <a16:creationId xmlns:a16="http://schemas.microsoft.com/office/drawing/2014/main" id="{68D08E1C-6BA4-5389-D23F-6833A36692E4}"/>
              </a:ext>
            </a:extLst>
          </p:cNvPr>
          <p:cNvPicPr>
            <a:picLocks noChangeAspect="1"/>
          </p:cNvPicPr>
          <p:nvPr/>
        </p:nvPicPr>
        <p:blipFill rotWithShape="1">
          <a:blip r:embed="rId2"/>
          <a:srcRect r="21649"/>
          <a:stretch/>
        </p:blipFill>
        <p:spPr>
          <a:xfrm>
            <a:off x="8262338" y="4249257"/>
            <a:ext cx="3596287" cy="1354042"/>
          </a:xfrm>
          <a:prstGeom prst="rect">
            <a:avLst/>
          </a:prstGeom>
        </p:spPr>
      </p:pic>
      <p:pic>
        <p:nvPicPr>
          <p:cNvPr id="7" name="Picture 6">
            <a:extLst>
              <a:ext uri="{FF2B5EF4-FFF2-40B4-BE49-F238E27FC236}">
                <a16:creationId xmlns:a16="http://schemas.microsoft.com/office/drawing/2014/main" id="{E73F83ED-2103-3424-4472-A48C70E540AC}"/>
              </a:ext>
            </a:extLst>
          </p:cNvPr>
          <p:cNvPicPr>
            <a:picLocks noChangeAspect="1"/>
          </p:cNvPicPr>
          <p:nvPr/>
        </p:nvPicPr>
        <p:blipFill rotWithShape="1">
          <a:blip r:embed="rId3"/>
          <a:srcRect r="6807"/>
          <a:stretch/>
        </p:blipFill>
        <p:spPr>
          <a:xfrm>
            <a:off x="4155496" y="4303808"/>
            <a:ext cx="4180892" cy="1244940"/>
          </a:xfrm>
          <a:prstGeom prst="rect">
            <a:avLst/>
          </a:prstGeom>
        </p:spPr>
      </p:pic>
      <p:pic>
        <p:nvPicPr>
          <p:cNvPr id="11" name="Picture 10">
            <a:extLst>
              <a:ext uri="{FF2B5EF4-FFF2-40B4-BE49-F238E27FC236}">
                <a16:creationId xmlns:a16="http://schemas.microsoft.com/office/drawing/2014/main" id="{44ED5A44-3B39-65F0-09F8-31D9AFE29457}"/>
              </a:ext>
            </a:extLst>
          </p:cNvPr>
          <p:cNvPicPr>
            <a:picLocks noChangeAspect="1"/>
          </p:cNvPicPr>
          <p:nvPr/>
        </p:nvPicPr>
        <p:blipFill>
          <a:blip r:embed="rId4"/>
          <a:stretch>
            <a:fillRect/>
          </a:stretch>
        </p:blipFill>
        <p:spPr>
          <a:xfrm>
            <a:off x="0" y="3427960"/>
            <a:ext cx="3343275" cy="3428997"/>
          </a:xfrm>
          <a:prstGeom prst="rect">
            <a:avLst/>
          </a:prstGeom>
        </p:spPr>
      </p:pic>
      <p:pic>
        <p:nvPicPr>
          <p:cNvPr id="5" name="Content Placeholder 4">
            <a:extLst>
              <a:ext uri="{FF2B5EF4-FFF2-40B4-BE49-F238E27FC236}">
                <a16:creationId xmlns:a16="http://schemas.microsoft.com/office/drawing/2014/main" id="{831EBED6-3FDB-AED4-ED16-34FBDAB453D4}"/>
              </a:ext>
            </a:extLst>
          </p:cNvPr>
          <p:cNvPicPr>
            <a:picLocks noChangeAspect="1"/>
          </p:cNvPicPr>
          <p:nvPr/>
        </p:nvPicPr>
        <p:blipFill rotWithShape="1">
          <a:blip r:embed="rId5"/>
          <a:srcRect r="6476"/>
          <a:stretch/>
        </p:blipFill>
        <p:spPr>
          <a:xfrm>
            <a:off x="166923" y="4303808"/>
            <a:ext cx="3999413" cy="1272215"/>
          </a:xfrm>
          <a:prstGeom prst="rect">
            <a:avLst/>
          </a:prstGeom>
        </p:spPr>
      </p:pic>
      <p:pic>
        <p:nvPicPr>
          <p:cNvPr id="4" name="Graphic 3">
            <a:extLst>
              <a:ext uri="{FF2B5EF4-FFF2-40B4-BE49-F238E27FC236}">
                <a16:creationId xmlns:a16="http://schemas.microsoft.com/office/drawing/2014/main" id="{DFACE524-8E31-BDFC-13D6-CAB1743A7F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a:off x="7905749" y="1034154"/>
            <a:ext cx="2490083" cy="2393806"/>
          </a:xfrm>
          <a:prstGeom prst="rect">
            <a:avLst/>
          </a:prstGeom>
        </p:spPr>
      </p:pic>
    </p:spTree>
    <p:extLst>
      <p:ext uri="{BB962C8B-B14F-4D97-AF65-F5344CB8AC3E}">
        <p14:creationId xmlns:p14="http://schemas.microsoft.com/office/powerpoint/2010/main" val="216671844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CB5D-46FD-2709-4E07-16A5139395C1}"/>
              </a:ext>
            </a:extLst>
          </p:cNvPr>
          <p:cNvSpPr>
            <a:spLocks noGrp="1"/>
          </p:cNvSpPr>
          <p:nvPr>
            <p:ph type="title"/>
          </p:nvPr>
        </p:nvSpPr>
        <p:spPr/>
        <p:txBody>
          <a:bodyPr/>
          <a:lstStyle/>
          <a:p>
            <a:r>
              <a:rPr lang="en-MY" dirty="0"/>
              <a:t>GitHub Collaboration</a:t>
            </a:r>
          </a:p>
        </p:txBody>
      </p:sp>
      <p:sp>
        <p:nvSpPr>
          <p:cNvPr id="3" name="Content Placeholder 2">
            <a:extLst>
              <a:ext uri="{FF2B5EF4-FFF2-40B4-BE49-F238E27FC236}">
                <a16:creationId xmlns:a16="http://schemas.microsoft.com/office/drawing/2014/main" id="{66A7DE9A-DF16-FA73-A90E-EF7CE1AEA3D6}"/>
              </a:ext>
            </a:extLst>
          </p:cNvPr>
          <p:cNvSpPr>
            <a:spLocks noGrp="1"/>
          </p:cNvSpPr>
          <p:nvPr>
            <p:ph idx="1"/>
          </p:nvPr>
        </p:nvSpPr>
        <p:spPr/>
        <p:txBody>
          <a:bodyPr/>
          <a:lstStyle/>
          <a:p>
            <a:r>
              <a:rPr lang="en-MY" dirty="0"/>
              <a:t>Steps taken: </a:t>
            </a:r>
          </a:p>
          <a:p>
            <a:pPr marL="457200" indent="-457200">
              <a:buAutoNum type="arabicPeriod"/>
            </a:pPr>
            <a:r>
              <a:rPr lang="en-MY" dirty="0"/>
              <a:t>Repository setup.</a:t>
            </a:r>
          </a:p>
          <a:p>
            <a:pPr marL="457200" indent="-457200">
              <a:buAutoNum type="arabicPeriod"/>
            </a:pPr>
            <a:r>
              <a:rPr lang="en-MY" dirty="0"/>
              <a:t>Adding DOCX and PPTX files thru Git.</a:t>
            </a:r>
          </a:p>
          <a:p>
            <a:pPr marL="457200" indent="-457200">
              <a:buAutoNum type="arabicPeriod"/>
            </a:pPr>
            <a:r>
              <a:rPr lang="en-MY" dirty="0"/>
              <a:t>Branch creation and pull request.</a:t>
            </a:r>
          </a:p>
          <a:p>
            <a:pPr marL="457200" indent="-457200">
              <a:buAutoNum type="arabicPeriod"/>
            </a:pPr>
            <a:r>
              <a:rPr lang="en-MY" dirty="0"/>
              <a:t>Merging pull request.</a:t>
            </a:r>
          </a:p>
        </p:txBody>
      </p:sp>
    </p:spTree>
    <p:extLst>
      <p:ext uri="{BB962C8B-B14F-4D97-AF65-F5344CB8AC3E}">
        <p14:creationId xmlns:p14="http://schemas.microsoft.com/office/powerpoint/2010/main" val="2515085266"/>
      </p:ext>
    </p:extLst>
  </p:cSld>
  <p:clrMapOvr>
    <a:masterClrMapping/>
  </p:clrMapOvr>
  <p:transition spd="slow">
    <p:wipe/>
  </p:transition>
</p:sld>
</file>

<file path=ppt/theme/theme1.xml><?xml version="1.0" encoding="utf-8"?>
<a:theme xmlns:a="http://schemas.openxmlformats.org/drawingml/2006/main" name="Matrix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410</TotalTime>
  <Words>1062</Words>
  <Application>Microsoft Office PowerPoint</Application>
  <PresentationFormat>Widescreen</PresentationFormat>
  <Paragraphs>132</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 Next LT Pro</vt:lpstr>
      <vt:lpstr>Bahnschrift</vt:lpstr>
      <vt:lpstr>Calibri</vt:lpstr>
      <vt:lpstr>Times New Roman</vt:lpstr>
      <vt:lpstr>MatrixVTI</vt:lpstr>
      <vt:lpstr>Group 10 </vt:lpstr>
      <vt:lpstr>Team Members</vt:lpstr>
      <vt:lpstr>Team Visions (Interest)</vt:lpstr>
      <vt:lpstr>Introduction</vt:lpstr>
      <vt:lpstr>Objectives</vt:lpstr>
      <vt:lpstr>Loan Packages </vt:lpstr>
      <vt:lpstr>Repayment Schedule</vt:lpstr>
      <vt:lpstr>Customer Profiles</vt:lpstr>
      <vt:lpstr>GitHub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References</vt:lpstr>
      <vt:lpstr>PowerPoint Presentation</vt:lpstr>
      <vt:lpstr>Summary of 5 Best Final Year Project 1</vt:lpstr>
      <vt:lpstr>Summary of 5 Best Final Year Project 1</vt:lpstr>
      <vt:lpstr>Summary of 5 Best Final Year Project 1</vt:lpstr>
      <vt:lpstr>Summary of 5 Best Final Year Project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ROZAILI CHE SUB</cp:lastModifiedBy>
  <cp:revision>40</cp:revision>
  <dcterms:created xsi:type="dcterms:W3CDTF">2024-12-30T06:38:36Z</dcterms:created>
  <dcterms:modified xsi:type="dcterms:W3CDTF">2024-12-31T14:51:03Z</dcterms:modified>
</cp:coreProperties>
</file>